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65" r:id="rId3"/>
    <p:sldId id="263" r:id="rId4"/>
    <p:sldId id="266" r:id="rId5"/>
    <p:sldId id="257" r:id="rId6"/>
    <p:sldId id="260" r:id="rId7"/>
    <p:sldId id="258" r:id="rId8"/>
    <p:sldId id="259" r:id="rId9"/>
    <p:sldId id="264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5" roundtripDataSignature="AMtx7mg0LkKPdKqk+gtzg5ZjKjX/CEkRF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reejith Mohan" initials="" lastIdx="3" clrIdx="0"/>
  <p:cmAuthor id="1" name="Yoshiko K" initials="YK" lastIdx="4" clrIdx="1">
    <p:extLst>
      <p:ext uri="{19B8F6BF-5375-455C-9EA6-DF929625EA0E}">
        <p15:presenceInfo xmlns:p15="http://schemas.microsoft.com/office/powerpoint/2012/main" userId="Yoshiko 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0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37634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6" name="Google Shape;14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16213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4" name="Google Shape;15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628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360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12"/>
          <p:cNvSpPr txBox="1">
            <a:spLocks noGrp="1"/>
          </p:cNvSpPr>
          <p:nvPr>
            <p:ph type="body" idx="1"/>
          </p:nvPr>
        </p:nvSpPr>
        <p:spPr>
          <a:xfrm>
            <a:off x="838200" y="1197219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610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838200" y="1214804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00" b="0" i="0" u="none" strike="noStrike" cap="none">
          <a:solidFill>
            <a:schemeClr val="accent5"/>
          </a:solidFill>
          <a:latin typeface="Meiryo UI" panose="020B0604030504040204" pitchFamily="50" charset="-128"/>
          <a:ea typeface="Meiryo UI" panose="020B0604030504040204" pitchFamily="50" charset="-128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Meiryo UI" panose="020B0604030504040204" pitchFamily="50" charset="-128"/>
          <a:ea typeface="Meiryo UI" panose="020B0604030504040204" pitchFamily="50" charset="-128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>
              <a:buSzPct val="100000"/>
            </a:pPr>
            <a:br>
              <a:rPr lang="en-US" sz="3600" b="1" dirty="0">
                <a:latin typeface="Arial"/>
                <a:ea typeface="Arial"/>
                <a:cs typeface="Arial"/>
                <a:sym typeface="Arial"/>
              </a:rPr>
            </a:br>
            <a:r>
              <a:rPr lang="en-US" sz="3600" b="1" dirty="0">
                <a:latin typeface="Arial"/>
                <a:ea typeface="Arial"/>
                <a:cs typeface="Arial"/>
                <a:sym typeface="Arial"/>
              </a:rPr>
              <a:t>Title</a:t>
            </a:r>
            <a:br>
              <a:rPr lang="en-US" sz="3600" b="1" dirty="0">
                <a:latin typeface="Arial"/>
                <a:ea typeface="Arial"/>
                <a:cs typeface="Arial"/>
                <a:sym typeface="Arial"/>
              </a:rPr>
            </a:br>
            <a:br>
              <a:rPr lang="en-US" sz="3600" b="1" dirty="0">
                <a:latin typeface="Arial"/>
                <a:ea typeface="Arial"/>
                <a:cs typeface="Arial"/>
                <a:sym typeface="Arial"/>
              </a:rPr>
            </a:br>
            <a:endParaRPr sz="3600" b="1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>
                <a:latin typeface="Arial"/>
                <a:ea typeface="Arial"/>
                <a:cs typeface="Arial"/>
                <a:sym typeface="Arial"/>
              </a:rPr>
              <a:t>Name</a:t>
            </a:r>
          </a:p>
          <a:p>
            <a:pPr marL="0" lvl="0" indent="0" algn="l">
              <a:spcBef>
                <a:spcPts val="0"/>
              </a:spcBef>
            </a:pPr>
            <a:r>
              <a:rPr lang="en-US" dirty="0">
                <a:latin typeface="Arial"/>
                <a:ea typeface="Arial"/>
                <a:cs typeface="Arial"/>
                <a:sym typeface="Arial"/>
              </a:rPr>
              <a:t>Name of university, </a:t>
            </a:r>
          </a:p>
          <a:p>
            <a:pPr marL="0" lvl="0" indent="0" algn="l">
              <a:spcBef>
                <a:spcPts val="0"/>
              </a:spcBef>
            </a:pPr>
            <a:r>
              <a:rPr lang="en-US" dirty="0">
                <a:latin typeface="Arial"/>
                <a:ea typeface="Arial"/>
                <a:cs typeface="Arial"/>
                <a:sym typeface="Arial"/>
              </a:rPr>
              <a:t>(Undergraduate) Name of faculty/</a:t>
            </a:r>
          </a:p>
          <a:p>
            <a:pPr marL="0" lvl="0" indent="0" algn="l">
              <a:spcBef>
                <a:spcPts val="0"/>
              </a:spcBef>
            </a:pPr>
            <a:r>
              <a:rPr lang="en-US" dirty="0">
                <a:latin typeface="Arial"/>
                <a:ea typeface="Arial"/>
                <a:cs typeface="Arial"/>
                <a:sym typeface="Arial"/>
              </a:rPr>
              <a:t>(Graduate) Name of Major, Research Laboratory, 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sz="22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E9F36830-96A8-42F2-A347-9AB3BAC42A63}"/>
              </a:ext>
            </a:extLst>
          </p:cNvPr>
          <p:cNvSpPr/>
          <p:nvPr/>
        </p:nvSpPr>
        <p:spPr>
          <a:xfrm>
            <a:off x="1394848" y="218322"/>
            <a:ext cx="9144000" cy="138061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ja-JP" sz="2400" dirty="0">
                <a:latin typeface="+mj-ea"/>
                <a:ea typeface="+mj-ea"/>
              </a:rPr>
              <a:t>Please make your presentation materials </a:t>
            </a:r>
            <a:r>
              <a:rPr lang="en-US" altLang="ja-JP" sz="2400" b="1" dirty="0">
                <a:solidFill>
                  <a:schemeClr val="accent2"/>
                </a:solidFill>
                <a:latin typeface="+mj-ea"/>
                <a:ea typeface="+mj-ea"/>
              </a:rPr>
              <a:t>in English</a:t>
            </a:r>
          </a:p>
          <a:p>
            <a:pPr lvl="0" algn="ctr"/>
            <a:r>
              <a:rPr lang="en-US" altLang="ja-JP" sz="2400" dirty="0">
                <a:solidFill>
                  <a:schemeClr val="accent2"/>
                </a:solidFill>
                <a:latin typeface="+mj-ea"/>
                <a:ea typeface="+mj-ea"/>
                <a:cs typeface="Arial"/>
              </a:rPr>
              <a:t>Any format</a:t>
            </a:r>
            <a:r>
              <a:rPr lang="en-US" altLang="ja-JP" sz="2400" dirty="0">
                <a:latin typeface="+mj-ea"/>
                <a:ea typeface="+mj-ea"/>
                <a:cs typeface="Arial"/>
              </a:rPr>
              <a:t> and </a:t>
            </a:r>
            <a:r>
              <a:rPr lang="en-US" altLang="ja-JP" sz="2400" dirty="0">
                <a:solidFill>
                  <a:schemeClr val="accent2"/>
                </a:solidFill>
                <a:latin typeface="+mj-ea"/>
                <a:ea typeface="+mj-ea"/>
                <a:cs typeface="Arial"/>
              </a:rPr>
              <a:t>additional pages </a:t>
            </a:r>
            <a:r>
              <a:rPr lang="en-US" altLang="ja-JP" sz="2400" dirty="0">
                <a:latin typeface="+mj-ea"/>
                <a:ea typeface="+mj-ea"/>
                <a:cs typeface="Arial"/>
              </a:rPr>
              <a:t>are acceptable. Please use </a:t>
            </a:r>
            <a:r>
              <a:rPr lang="en-US" altLang="ja-JP" sz="2400" dirty="0">
                <a:solidFill>
                  <a:schemeClr val="accent2"/>
                </a:solidFill>
                <a:latin typeface="+mj-ea"/>
                <a:ea typeface="+mj-ea"/>
                <a:cs typeface="Arial"/>
              </a:rPr>
              <a:t>any design, any pictures </a:t>
            </a:r>
            <a:r>
              <a:rPr lang="en-US" altLang="ja-JP" sz="2400" dirty="0">
                <a:latin typeface="+mj-ea"/>
                <a:ea typeface="+mj-ea"/>
                <a:cs typeface="Arial"/>
              </a:rPr>
              <a:t>you like.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r>
              <a:rPr lang="en-US" altLang="ja-JP" sz="3600" b="1" dirty="0">
                <a:latin typeface="Arial"/>
                <a:ea typeface="Arial"/>
                <a:cs typeface="Arial"/>
                <a:sym typeface="Arial"/>
              </a:rPr>
              <a:t>Self-Introduction</a:t>
            </a:r>
            <a:endParaRPr sz="18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8C818E-733A-4074-8C9C-C8423DB32C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-457200">
              <a:spcBef>
                <a:spcPts val="0"/>
              </a:spcBef>
              <a:buSzPts val="2000"/>
            </a:pPr>
            <a:r>
              <a:rPr kumimoji="1" lang="en-US" altLang="ja-JP" b="1" dirty="0"/>
              <a:t>Please describe </a:t>
            </a:r>
            <a:r>
              <a:rPr kumimoji="1" lang="en-US" altLang="ja-JP" b="1" dirty="0">
                <a:solidFill>
                  <a:schemeClr val="accent2"/>
                </a:solidFill>
              </a:rPr>
              <a:t>yourself</a:t>
            </a:r>
          </a:p>
          <a:p>
            <a:pPr lvl="0" indent="-457200">
              <a:spcBef>
                <a:spcPts val="0"/>
              </a:spcBef>
              <a:buSzPts val="2000"/>
            </a:pPr>
            <a:r>
              <a:rPr kumimoji="1" lang="en-US" altLang="ja-JP" b="1" dirty="0">
                <a:solidFill>
                  <a:schemeClr val="tx1"/>
                </a:solidFill>
              </a:rPr>
              <a:t>If you are a graduate student, please describe </a:t>
            </a:r>
            <a:r>
              <a:rPr kumimoji="1" lang="en-US" altLang="ja-JP" b="1" dirty="0">
                <a:solidFill>
                  <a:schemeClr val="accent2"/>
                </a:solidFill>
              </a:rPr>
              <a:t>your research</a:t>
            </a:r>
            <a:r>
              <a:rPr kumimoji="1" lang="en-US" altLang="ja-JP" b="1" dirty="0">
                <a:solidFill>
                  <a:schemeClr val="tx1"/>
                </a:solidFill>
              </a:rPr>
              <a:t>.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99" name="Google Shape;99;p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latin typeface="Arial"/>
                <a:ea typeface="Arial"/>
                <a:cs typeface="Arial"/>
                <a:sym typeface="Arial"/>
              </a:rPr>
              <a:t>2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53394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chemeClr val="accent2"/>
              </a:buClr>
              <a:buSzPts val="3600"/>
            </a:pPr>
            <a:r>
              <a:rPr lang="en-US" sz="3600" b="1" dirty="0">
                <a:latin typeface="Arial"/>
                <a:ea typeface="Arial"/>
                <a:cs typeface="Arial"/>
                <a:sym typeface="Arial"/>
              </a:rPr>
              <a:t>Goal</a:t>
            </a:r>
            <a:r>
              <a:rPr lang="en-US" altLang="ja-JP" sz="3600" b="1" dirty="0">
                <a:latin typeface="Arial"/>
                <a:ea typeface="Arial"/>
                <a:cs typeface="Arial"/>
                <a:sym typeface="Arial"/>
              </a:rPr>
              <a:t>s </a:t>
            </a:r>
            <a:r>
              <a:rPr lang="en-US" sz="3600" b="1" dirty="0">
                <a:latin typeface="Arial"/>
                <a:ea typeface="Arial"/>
                <a:cs typeface="Arial"/>
                <a:sym typeface="Arial"/>
              </a:rPr>
              <a:t>Upon End of This Training Program</a:t>
            </a:r>
            <a:endParaRPr sz="18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9181E49-18CB-4949-B065-97AED17537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Provide </a:t>
            </a:r>
            <a:r>
              <a:rPr lang="en-US" altLang="ja-JP" b="1" dirty="0">
                <a:solidFill>
                  <a:schemeClr val="accent2"/>
                </a:solidFill>
              </a:rPr>
              <a:t>your motivation </a:t>
            </a:r>
            <a:r>
              <a:rPr lang="en-US" altLang="ja-JP" dirty="0"/>
              <a:t>for participating in this training. Additionally, please articulate </a:t>
            </a:r>
            <a:r>
              <a:rPr lang="en-US" altLang="ja-JP" b="1" dirty="0">
                <a:solidFill>
                  <a:schemeClr val="accent2"/>
                </a:solidFill>
              </a:rPr>
              <a:t>the specific outcomes or goals</a:t>
            </a:r>
            <a:r>
              <a:rPr lang="en-US" altLang="ja-JP" dirty="0"/>
              <a:t> you hope to accomplish through your engagement in the program.</a:t>
            </a:r>
            <a:endParaRPr kumimoji="1" lang="ja-JP" altLang="en-US" dirty="0"/>
          </a:p>
        </p:txBody>
      </p:sp>
      <p:sp>
        <p:nvSpPr>
          <p:cNvPr id="150" name="Google Shape;150;p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latin typeface="Arial"/>
                <a:ea typeface="Arial"/>
                <a:cs typeface="Arial"/>
                <a:sym typeface="Arial"/>
              </a:rPr>
              <a:t>3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r>
              <a:rPr lang="en-US" sz="3600" b="1" dirty="0">
                <a:latin typeface="Arial"/>
                <a:ea typeface="Arial"/>
                <a:cs typeface="Arial"/>
                <a:sym typeface="Arial"/>
              </a:rPr>
              <a:t>Business Plan Summary</a:t>
            </a:r>
            <a:endParaRPr sz="18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8C818E-733A-4074-8C9C-C8423DB32C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Describe </a:t>
            </a:r>
            <a:r>
              <a:rPr kumimoji="1" lang="en-US" altLang="ja-JP" b="1" dirty="0">
                <a:solidFill>
                  <a:schemeClr val="accent2"/>
                </a:solidFill>
              </a:rPr>
              <a:t>your business plan</a:t>
            </a:r>
            <a:endParaRPr kumimoji="1" lang="ja-JP" altLang="en-US" b="1" dirty="0">
              <a:solidFill>
                <a:schemeClr val="accent2"/>
              </a:solidFill>
            </a:endParaRPr>
          </a:p>
        </p:txBody>
      </p:sp>
      <p:sp>
        <p:nvSpPr>
          <p:cNvPr id="99" name="Google Shape;99;p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latin typeface="Arial"/>
                <a:ea typeface="Arial"/>
                <a:cs typeface="Arial"/>
                <a:sym typeface="Arial"/>
              </a:rPr>
              <a:t>4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4746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r>
              <a:rPr lang="en-US" sz="3600" b="1" dirty="0">
                <a:latin typeface="Arial"/>
                <a:ea typeface="Arial"/>
                <a:cs typeface="Arial"/>
                <a:sym typeface="Arial"/>
              </a:rPr>
              <a:t>Problem and Customer</a:t>
            </a:r>
            <a:endParaRPr sz="18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8C818E-733A-4074-8C9C-C8423DB32C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-457200">
              <a:spcBef>
                <a:spcPts val="0"/>
              </a:spcBef>
              <a:buSzPts val="2000"/>
            </a:pPr>
            <a:r>
              <a:rPr lang="en-US" altLang="ja-JP" b="1" dirty="0">
                <a:cs typeface="Arial"/>
                <a:sym typeface="Arial"/>
              </a:rPr>
              <a:t>What is the problem and Who has the pain(</a:t>
            </a:r>
            <a:r>
              <a:rPr lang="en-US" altLang="ja-JP" b="1" dirty="0">
                <a:solidFill>
                  <a:schemeClr val="accent2"/>
                </a:solidFill>
                <a:cs typeface="Arial"/>
                <a:sym typeface="Arial"/>
              </a:rPr>
              <a:t>Who is your customer</a:t>
            </a:r>
            <a:r>
              <a:rPr lang="en-US" altLang="ja-JP" b="1" dirty="0">
                <a:solidFill>
                  <a:schemeClr val="tx1"/>
                </a:solidFill>
                <a:cs typeface="Arial"/>
                <a:sym typeface="Arial"/>
              </a:rPr>
              <a:t>)</a:t>
            </a:r>
            <a:r>
              <a:rPr lang="en-US" altLang="ja-JP" b="1" dirty="0">
                <a:cs typeface="Arial"/>
                <a:sym typeface="Arial"/>
              </a:rPr>
              <a:t>? </a:t>
            </a:r>
          </a:p>
          <a:p>
            <a:pPr lvl="0" indent="0">
              <a:spcBef>
                <a:spcPts val="0"/>
              </a:spcBef>
              <a:buNone/>
            </a:pPr>
            <a:r>
              <a:rPr lang="en-US" altLang="ja-JP" i="1" dirty="0"/>
              <a:t>About the specific customer group. Being specific is key.</a:t>
            </a:r>
            <a:r>
              <a:rPr lang="en-US" altLang="ja-JP" b="1" dirty="0"/>
              <a:t> </a:t>
            </a: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99" name="Google Shape;99;p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latin typeface="Arial"/>
                <a:ea typeface="Arial"/>
                <a:cs typeface="Arial"/>
                <a:sym typeface="Arial"/>
              </a:rPr>
              <a:t>5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r>
              <a:rPr lang="en-US" b="1" dirty="0">
                <a:latin typeface="Arial"/>
                <a:ea typeface="Arial"/>
                <a:cs typeface="Arial"/>
                <a:sym typeface="Arial"/>
              </a:rPr>
              <a:t>Target </a:t>
            </a:r>
            <a:r>
              <a:rPr lang="en-US" sz="3600" b="1" dirty="0">
                <a:latin typeface="Arial"/>
                <a:ea typeface="Arial"/>
                <a:cs typeface="Arial"/>
                <a:sym typeface="Arial"/>
              </a:rPr>
              <a:t>Market</a:t>
            </a:r>
            <a:endParaRPr sz="3600" strike="sngStrik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CBDE5F-3868-4C55-A47E-C55F89691B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 indent="-457200">
              <a:spcBef>
                <a:spcPts val="0"/>
              </a:spcBef>
              <a:buSzPts val="2000"/>
            </a:pPr>
            <a:r>
              <a:rPr lang="en-US" altLang="ja-JP" b="1" dirty="0">
                <a:latin typeface="Arial"/>
                <a:ea typeface="Arial"/>
                <a:cs typeface="Arial"/>
                <a:sym typeface="Arial"/>
              </a:rPr>
              <a:t>Define your market</a:t>
            </a:r>
            <a:endParaRPr lang="en-US" altLang="ja-JP" dirty="0"/>
          </a:p>
          <a:p>
            <a:pPr marL="914400" lvl="0" indent="0">
              <a:spcBef>
                <a:spcPts val="0"/>
              </a:spcBef>
              <a:buNone/>
            </a:pPr>
            <a:r>
              <a:rPr lang="en-US" altLang="ja-JP" b="1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Major players </a:t>
            </a:r>
            <a:r>
              <a:rPr lang="en-US" altLang="ja-JP" b="1" dirty="0">
                <a:latin typeface="Arial"/>
                <a:ea typeface="Arial"/>
                <a:cs typeface="Arial"/>
                <a:sym typeface="Arial"/>
              </a:rPr>
              <a:t>and their future strategy</a:t>
            </a:r>
            <a:endParaRPr lang="en-US" altLang="ja-JP" dirty="0"/>
          </a:p>
          <a:p>
            <a:pPr marL="914400" lvl="0" indent="0">
              <a:spcBef>
                <a:spcPts val="0"/>
              </a:spcBef>
              <a:buNone/>
            </a:pPr>
            <a:endParaRPr lang="en-US" altLang="ja-JP" dirty="0"/>
          </a:p>
          <a:p>
            <a:pPr marL="0" lvl="0" indent="0">
              <a:spcBef>
                <a:spcPts val="0"/>
              </a:spcBef>
              <a:buNone/>
            </a:pPr>
            <a:r>
              <a:rPr lang="en-US" altLang="ja-JP" i="1" dirty="0"/>
              <a:t>How big is the market you are targeting. What is the revenue of current close competitors or similar products or solutions.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altLang="ja-JP" i="1" dirty="0"/>
              <a:t>How many users are you targeting in the coming time (ex. quarterly projections).</a:t>
            </a:r>
          </a:p>
        </p:txBody>
      </p:sp>
      <p:sp>
        <p:nvSpPr>
          <p:cNvPr id="126" name="Google Shape;126;p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latin typeface="Arial"/>
                <a:ea typeface="Arial"/>
                <a:cs typeface="Arial"/>
                <a:sym typeface="Arial"/>
              </a:rPr>
              <a:t>6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r>
              <a:rPr lang="en-US" sz="3600" b="1" dirty="0">
                <a:latin typeface="Arial"/>
                <a:ea typeface="Arial"/>
                <a:cs typeface="Arial"/>
                <a:sym typeface="Arial"/>
              </a:rPr>
              <a:t>Solution</a:t>
            </a:r>
            <a:endParaRPr sz="18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61B83E2-9CD9-4393-918C-E228EA6112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0" indent="-457200">
              <a:buSzPts val="2000"/>
            </a:pPr>
            <a:r>
              <a:rPr lang="en-US" altLang="ja-JP" b="1" dirty="0">
                <a:latin typeface="Arial"/>
                <a:ea typeface="Arial"/>
                <a:cs typeface="Arial"/>
                <a:sym typeface="Arial"/>
              </a:rPr>
              <a:t>What are your </a:t>
            </a:r>
            <a:r>
              <a:rPr lang="en-US" altLang="ja-JP" b="1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product or service</a:t>
            </a:r>
            <a:r>
              <a:rPr lang="en-US" altLang="ja-JP" b="1" dirty="0"/>
              <a:t>? Describe what your product or service will be, Please.</a:t>
            </a:r>
            <a:endParaRPr lang="en-US" altLang="ja-JP" b="1" dirty="0">
              <a:latin typeface="Arial"/>
              <a:ea typeface="Arial"/>
              <a:cs typeface="Arial"/>
              <a:sym typeface="Arial"/>
            </a:endParaRPr>
          </a:p>
          <a:p>
            <a:pPr lvl="0" indent="-330200">
              <a:spcBef>
                <a:spcPts val="0"/>
              </a:spcBef>
              <a:buSzPts val="2000"/>
              <a:buNone/>
            </a:pPr>
            <a:endParaRPr lang="en-US" altLang="ja-JP" b="1" dirty="0">
              <a:latin typeface="Arial"/>
              <a:ea typeface="Arial"/>
              <a:cs typeface="Arial"/>
              <a:sym typeface="Arial"/>
            </a:endParaRPr>
          </a:p>
          <a:p>
            <a:pPr lvl="0" indent="-457200">
              <a:spcBef>
                <a:spcPts val="0"/>
              </a:spcBef>
              <a:buSzPts val="2000"/>
            </a:pPr>
            <a:r>
              <a:rPr lang="en-US" altLang="ja-JP" b="1" dirty="0">
                <a:latin typeface="Arial"/>
                <a:ea typeface="Arial"/>
                <a:cs typeface="Arial"/>
                <a:sym typeface="Arial"/>
              </a:rPr>
              <a:t>What is the unique value of your product or service. How dose it </a:t>
            </a:r>
            <a:r>
              <a:rPr lang="en-US" altLang="ja-JP" b="1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solve </a:t>
            </a:r>
            <a:r>
              <a:rPr lang="en-US" altLang="ja-JP" b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the problem</a:t>
            </a:r>
            <a:r>
              <a:rPr lang="en-US" altLang="ja-JP" b="1" dirty="0">
                <a:latin typeface="Arial"/>
                <a:ea typeface="Arial"/>
                <a:cs typeface="Arial"/>
                <a:sym typeface="Arial"/>
              </a:rPr>
              <a:t>?</a:t>
            </a:r>
          </a:p>
          <a:p>
            <a:pPr lvl="0" indent="-457200">
              <a:spcBef>
                <a:spcPts val="0"/>
              </a:spcBef>
              <a:buSzPts val="2000"/>
            </a:pPr>
            <a:endParaRPr lang="en-US" altLang="ja-JP" b="1" dirty="0"/>
          </a:p>
          <a:p>
            <a:pPr lvl="0" indent="-457200">
              <a:spcBef>
                <a:spcPts val="0"/>
              </a:spcBef>
              <a:buSzPts val="2000"/>
            </a:pPr>
            <a:r>
              <a:rPr lang="en-US" altLang="ja-JP" b="1" dirty="0"/>
              <a:t>Please show a brief </a:t>
            </a:r>
            <a:r>
              <a:rPr lang="en-US" altLang="ja-JP" b="1" dirty="0">
                <a:solidFill>
                  <a:schemeClr val="accent2"/>
                </a:solidFill>
              </a:rPr>
              <a:t>user journey </a:t>
            </a:r>
            <a:r>
              <a:rPr lang="en-US" altLang="ja-JP" b="1" dirty="0"/>
              <a:t>of how your product or solution will help the user to solve their problem/challenge.</a:t>
            </a:r>
          </a:p>
          <a:p>
            <a:pPr lvl="0" indent="-457200">
              <a:spcBef>
                <a:spcPts val="0"/>
              </a:spcBef>
              <a:buSzPts val="2000"/>
            </a:pPr>
            <a:endParaRPr lang="en-US" altLang="ja-JP" b="1" dirty="0"/>
          </a:p>
          <a:p>
            <a:pPr lvl="0" indent="0">
              <a:spcBef>
                <a:spcPts val="0"/>
              </a:spcBef>
              <a:buNone/>
            </a:pPr>
            <a:r>
              <a:rPr lang="en-US" altLang="ja-JP" i="1" dirty="0"/>
              <a:t>*User journey - how does it look for the users while using the product or solution to solve their challenge.</a:t>
            </a:r>
            <a:endParaRPr lang="en-US" altLang="ja-JP" b="1" dirty="0"/>
          </a:p>
          <a:p>
            <a:endParaRPr kumimoji="1" lang="ja-JP" altLang="en-US" dirty="0"/>
          </a:p>
        </p:txBody>
      </p:sp>
      <p:sp>
        <p:nvSpPr>
          <p:cNvPr id="107" name="Google Shape;107;p3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latin typeface="Arial"/>
                <a:ea typeface="Arial"/>
                <a:cs typeface="Arial"/>
                <a:sym typeface="Arial"/>
              </a:rPr>
              <a:t>7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r>
              <a:rPr lang="en-US" sz="3600" b="1" dirty="0">
                <a:latin typeface="Arial"/>
                <a:ea typeface="Arial"/>
                <a:cs typeface="Arial"/>
                <a:sym typeface="Arial"/>
              </a:rPr>
              <a:t>Competitive Advantage </a:t>
            </a:r>
            <a:endParaRPr sz="18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CF5FAF2-A3FD-4F08-90F7-9FF9132654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>
              <a:spcBef>
                <a:spcPts val="0"/>
              </a:spcBef>
              <a:buSzPts val="2000"/>
            </a:pPr>
            <a:r>
              <a:rPr lang="en-US" altLang="ja-JP" sz="2000" b="1" dirty="0">
                <a:latin typeface="Arial"/>
                <a:ea typeface="Arial"/>
                <a:cs typeface="Arial"/>
                <a:sym typeface="Arial"/>
              </a:rPr>
              <a:t>What is </a:t>
            </a:r>
            <a:r>
              <a:rPr lang="en-US" altLang="ja-JP" sz="2000" b="1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superiority and uniqueness </a:t>
            </a:r>
            <a:r>
              <a:rPr lang="en-US" altLang="ja-JP" sz="2000" b="1" dirty="0">
                <a:latin typeface="Arial"/>
                <a:ea typeface="Arial"/>
                <a:cs typeface="Arial"/>
                <a:sym typeface="Arial"/>
              </a:rPr>
              <a:t>against your competitors?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altLang="ja-JP" sz="2000" b="1" dirty="0"/>
              <a:t>     </a:t>
            </a:r>
            <a:r>
              <a:rPr lang="en-US" altLang="ja-JP" sz="2000" b="1" dirty="0">
                <a:latin typeface="Arial"/>
                <a:ea typeface="Arial"/>
                <a:cs typeface="Arial"/>
                <a:sym typeface="Arial"/>
              </a:rPr>
              <a:t>How can you </a:t>
            </a:r>
            <a:r>
              <a:rPr lang="en-US" altLang="ja-JP" sz="2000" b="1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differentiate</a:t>
            </a:r>
            <a:r>
              <a:rPr lang="en-US" altLang="ja-JP" sz="2000" b="1" dirty="0">
                <a:latin typeface="Arial"/>
                <a:ea typeface="Arial"/>
                <a:cs typeface="Arial"/>
                <a:sym typeface="Arial"/>
              </a:rPr>
              <a:t> against your competitors? How is your </a:t>
            </a:r>
            <a:r>
              <a:rPr lang="en-US" altLang="ja-JP" sz="20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IP</a:t>
            </a:r>
            <a:r>
              <a:rPr lang="en-US" altLang="ja-JP" sz="2000" b="1" dirty="0">
                <a:latin typeface="Arial"/>
                <a:ea typeface="Arial"/>
                <a:cs typeface="Arial"/>
                <a:sym typeface="Arial"/>
              </a:rPr>
              <a:t> protection?</a:t>
            </a:r>
            <a:br>
              <a:rPr lang="en-US" altLang="ja-JP" sz="2000" b="1" dirty="0">
                <a:latin typeface="Arial"/>
                <a:ea typeface="Arial"/>
                <a:cs typeface="Arial"/>
                <a:sym typeface="Arial"/>
              </a:rPr>
            </a:br>
            <a:r>
              <a:rPr lang="en-US" altLang="ja-JP" sz="1400" b="1" dirty="0">
                <a:latin typeface="Arial"/>
                <a:ea typeface="Arial"/>
                <a:cs typeface="Arial"/>
                <a:sym typeface="Arial"/>
              </a:rPr>
              <a:t> </a:t>
            </a:r>
            <a:endParaRPr lang="en-US" altLang="ja-JP" sz="2000" b="1" dirty="0">
              <a:latin typeface="Arial"/>
              <a:ea typeface="Arial"/>
              <a:cs typeface="Arial"/>
              <a:sym typeface="Arial"/>
            </a:endParaRPr>
          </a:p>
          <a:p>
            <a:pPr marL="342900" lvl="0">
              <a:spcBef>
                <a:spcPts val="0"/>
              </a:spcBef>
              <a:buSzPts val="2000"/>
            </a:pPr>
            <a:r>
              <a:rPr lang="en-US" altLang="ja-JP" sz="2000" b="1" dirty="0">
                <a:latin typeface="Arial"/>
                <a:ea typeface="Arial"/>
                <a:cs typeface="Arial"/>
                <a:sym typeface="Arial"/>
              </a:rPr>
              <a:t>How is your product advantageous against your competitors by showing </a:t>
            </a:r>
            <a:r>
              <a:rPr lang="en-US" altLang="ja-JP" sz="2000" b="1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quantitative comparisons </a:t>
            </a:r>
            <a:r>
              <a:rPr lang="en-US" altLang="ja-JP" sz="2000" b="1" dirty="0">
                <a:latin typeface="Arial"/>
                <a:ea typeface="Arial"/>
                <a:cs typeface="Arial"/>
                <a:sym typeface="Arial"/>
              </a:rPr>
              <a:t>with competing products?</a:t>
            </a:r>
            <a:endParaRPr lang="en-US" altLang="ja-JP" dirty="0"/>
          </a:p>
          <a:p>
            <a:pPr marL="800100" lvl="1">
              <a:spcBef>
                <a:spcPts val="0"/>
              </a:spcBef>
              <a:buSzPts val="2000"/>
            </a:pPr>
            <a:r>
              <a:rPr lang="en-US" altLang="ja-JP" sz="2000" b="1" dirty="0">
                <a:latin typeface="Arial"/>
                <a:ea typeface="Arial"/>
                <a:cs typeface="Arial"/>
                <a:sym typeface="Arial"/>
              </a:rPr>
              <a:t>Pleases show the data currently available as your foundation.</a:t>
            </a:r>
          </a:p>
          <a:p>
            <a:pPr marL="0" lvl="0" indent="0">
              <a:spcBef>
                <a:spcPts val="0"/>
              </a:spcBef>
              <a:buNone/>
            </a:pPr>
            <a:endParaRPr lang="en-US" altLang="ja-JP" sz="2000" b="1" dirty="0"/>
          </a:p>
          <a:p>
            <a:pPr lvl="0" indent="0">
              <a:spcBef>
                <a:spcPts val="0"/>
              </a:spcBef>
              <a:buSzPts val="1100"/>
              <a:buNone/>
            </a:pPr>
            <a:r>
              <a:rPr lang="en-US" altLang="ja-JP" sz="2000" i="1" dirty="0"/>
              <a:t>Tell us about similar solution in the market. Your close competitors. What is their offering compared to yours. How are you different from your competitors.</a:t>
            </a:r>
            <a:endParaRPr lang="en-US" altLang="ja-JP" sz="2000" b="1" dirty="0"/>
          </a:p>
          <a:p>
            <a:endParaRPr kumimoji="1" lang="ja-JP" altLang="en-US" dirty="0"/>
          </a:p>
        </p:txBody>
      </p:sp>
      <p:sp>
        <p:nvSpPr>
          <p:cNvPr id="115" name="Google Shape;115;p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latin typeface="Arial"/>
                <a:ea typeface="Arial"/>
                <a:cs typeface="Arial"/>
                <a:sym typeface="Arial"/>
              </a:rPr>
              <a:t>8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7" name="Google Shape;117;p4"/>
          <p:cNvPicPr preferRelativeResize="0"/>
          <p:nvPr/>
        </p:nvPicPr>
        <p:blipFill rotWithShape="1">
          <a:blip r:embed="rId3">
            <a:alphaModFix/>
          </a:blip>
          <a:srcRect l="4039" t="22322" b="7304"/>
          <a:stretch/>
        </p:blipFill>
        <p:spPr>
          <a:xfrm>
            <a:off x="2298694" y="4239313"/>
            <a:ext cx="2912833" cy="2117026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9800"/>
              </a:srgbClr>
            </a:outerShdw>
          </a:effectLst>
        </p:spPr>
      </p:pic>
      <p:sp>
        <p:nvSpPr>
          <p:cNvPr id="118" name="Google Shape;118;p4"/>
          <p:cNvSpPr txBox="1"/>
          <p:nvPr/>
        </p:nvSpPr>
        <p:spPr>
          <a:xfrm>
            <a:off x="4555100" y="6356350"/>
            <a:ext cx="1959300" cy="23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Examples</a:t>
            </a:r>
            <a:endParaRPr sz="2100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9" name="Google Shape;119;p4"/>
          <p:cNvPicPr preferRelativeResize="0"/>
          <p:nvPr/>
        </p:nvPicPr>
        <p:blipFill rotWithShape="1">
          <a:blip r:embed="rId4">
            <a:alphaModFix/>
          </a:blip>
          <a:srcRect t="9239"/>
          <a:stretch/>
        </p:blipFill>
        <p:spPr>
          <a:xfrm>
            <a:off x="5422894" y="4239313"/>
            <a:ext cx="3347912" cy="2117038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98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chemeClr val="accent2"/>
              </a:buClr>
              <a:buSzPts val="3600"/>
            </a:pPr>
            <a:r>
              <a:rPr lang="en-US" b="1" dirty="0">
                <a:latin typeface="Arial"/>
                <a:ea typeface="Arial"/>
                <a:cs typeface="Arial"/>
                <a:sym typeface="Arial"/>
              </a:rPr>
              <a:t>Team</a:t>
            </a:r>
            <a:endParaRPr sz="36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98674E1-E91B-41C6-9FA5-2B521C5391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>
              <a:spcBef>
                <a:spcPts val="0"/>
              </a:spcBef>
              <a:buSzPts val="2000"/>
            </a:pPr>
            <a:r>
              <a:rPr lang="en-US" altLang="ja-JP" b="1" dirty="0">
                <a:latin typeface="Arial"/>
                <a:ea typeface="Arial"/>
                <a:cs typeface="Arial"/>
                <a:sym typeface="Arial"/>
              </a:rPr>
              <a:t>The strength, role, and responsibility of each member in your current or future team</a:t>
            </a:r>
          </a:p>
          <a:p>
            <a:pPr lvl="0" indent="0">
              <a:spcBef>
                <a:spcPts val="0"/>
              </a:spcBef>
              <a:buNone/>
            </a:pPr>
            <a:endParaRPr lang="en-US" altLang="ja-JP" i="1" dirty="0"/>
          </a:p>
          <a:p>
            <a:pPr lvl="0" indent="0">
              <a:spcBef>
                <a:spcPts val="0"/>
              </a:spcBef>
              <a:buNone/>
            </a:pPr>
            <a:r>
              <a:rPr lang="en-US" altLang="ja-JP" i="1" dirty="0"/>
              <a:t>Tell about your team (each member) their roles and responsibilities in the team (title) and expertise. </a:t>
            </a:r>
          </a:p>
          <a:p>
            <a:pPr lvl="0" indent="0">
              <a:spcBef>
                <a:spcPts val="0"/>
              </a:spcBef>
              <a:buNone/>
            </a:pPr>
            <a:r>
              <a:rPr lang="en-US" altLang="ja-JP" i="1" dirty="0"/>
              <a:t>Mention any advisors or mentors you have. University support or clubs that had supported you in this venture.</a:t>
            </a:r>
          </a:p>
          <a:p>
            <a:endParaRPr kumimoji="1" lang="ja-JP" altLang="en-US" dirty="0"/>
          </a:p>
        </p:txBody>
      </p:sp>
      <p:sp>
        <p:nvSpPr>
          <p:cNvPr id="158" name="Google Shape;158;p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latin typeface="Arial"/>
                <a:ea typeface="Arial"/>
                <a:cs typeface="Arial"/>
                <a:sym typeface="Arial"/>
              </a:rPr>
              <a:t>9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82E0A5A7-92DF-4E0B-BD3A-6CD929FE2698}"/>
              </a:ext>
            </a:extLst>
          </p:cNvPr>
          <p:cNvSpPr/>
          <p:nvPr/>
        </p:nvSpPr>
        <p:spPr>
          <a:xfrm>
            <a:off x="1317356" y="4743827"/>
            <a:ext cx="9144000" cy="138061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ja-JP" sz="2400" b="1" dirty="0">
                <a:latin typeface="+mj-ea"/>
                <a:ea typeface="+mj-ea"/>
              </a:rPr>
              <a:t>This page is </a:t>
            </a:r>
            <a:r>
              <a:rPr lang="en-US" altLang="ja-JP" sz="2400" b="1" dirty="0">
                <a:latin typeface="Arial"/>
                <a:ea typeface="Arial"/>
                <a:cs typeface="Arial"/>
              </a:rPr>
              <a:t>Optional, If you have your team.</a:t>
            </a:r>
            <a:r>
              <a:rPr lang="en-US" altLang="ja-JP" sz="2400" dirty="0">
                <a:latin typeface="+mj-ea"/>
                <a:ea typeface="+mj-ea"/>
              </a:rPr>
              <a:t> </a:t>
            </a:r>
            <a:endParaRPr lang="en-US" altLang="ja-JP" sz="2400" dirty="0">
              <a:latin typeface="+mj-ea"/>
              <a:ea typeface="+mj-ea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メイリオ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441</Words>
  <Application>Microsoft Office PowerPoint</Application>
  <PresentationFormat>ワイド画面</PresentationFormat>
  <Paragraphs>62</Paragraphs>
  <Slides>9</Slides>
  <Notes>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Meiryo UI</vt:lpstr>
      <vt:lpstr>メイリオ</vt:lpstr>
      <vt:lpstr>Arial</vt:lpstr>
      <vt:lpstr>Calibri</vt:lpstr>
      <vt:lpstr>メイリオ</vt:lpstr>
      <vt:lpstr> Title  </vt:lpstr>
      <vt:lpstr>Self-Introduction</vt:lpstr>
      <vt:lpstr>Goals Upon End of This Training Program</vt:lpstr>
      <vt:lpstr>Business Plan Summary</vt:lpstr>
      <vt:lpstr>Problem and Customer</vt:lpstr>
      <vt:lpstr>Target Market</vt:lpstr>
      <vt:lpstr>Solution</vt:lpstr>
      <vt:lpstr>Competitive Advantage </vt:lpstr>
      <vt:lpstr>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Title of the business   </dc:title>
  <dc:creator>miyawaki</dc:creator>
  <cp:lastModifiedBy>真尾淑子</cp:lastModifiedBy>
  <cp:revision>30</cp:revision>
  <dcterms:created xsi:type="dcterms:W3CDTF">2022-01-31T00:06:27Z</dcterms:created>
  <dcterms:modified xsi:type="dcterms:W3CDTF">2025-10-17T05:35:42Z</dcterms:modified>
</cp:coreProperties>
</file>