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949" r:id="rId2"/>
    <p:sldId id="939" r:id="rId3"/>
    <p:sldId id="940" r:id="rId4"/>
    <p:sldId id="316" r:id="rId5"/>
    <p:sldId id="941" r:id="rId6"/>
    <p:sldId id="948" r:id="rId7"/>
    <p:sldId id="942" r:id="rId8"/>
    <p:sldId id="943" r:id="rId9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E5D6"/>
    <a:srgbClr val="DEEBF7"/>
    <a:srgbClr val="E2F0D9"/>
    <a:srgbClr val="A9D1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4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0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657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C6B118-FDA1-4ED1-AD5E-FC641AE9BA5F}" type="datetimeFigureOut">
              <a:rPr kumimoji="1" lang="ja-JP" altLang="en-US" smtClean="0"/>
              <a:t>2024/1/28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D44061-0EEE-4F05-99A8-EAD434BEC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71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baseline="0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08E47E-BC99-4CB2-BFC4-E57C7FD6221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71532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baseline="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7048F-5189-4016-B0AC-B867E739826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86953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baseline="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7048F-5189-4016-B0AC-B867E7398265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15807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baseline="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7048F-5189-4016-B0AC-B867E7398265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97946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baseline="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7048F-5189-4016-B0AC-B867E7398265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42079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baseline="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7048F-5189-4016-B0AC-B867E7398265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90152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baseline="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7048F-5189-4016-B0AC-B867E7398265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76609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baseline="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7048F-5189-4016-B0AC-B867E7398265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0916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2023/12/2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" altLang="ja-JP"/>
              <a:t>Template of final pitch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034E5-0347-46AB-A3EC-BF8B6C4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8102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2023/12/2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" altLang="ja-JP"/>
              <a:t>Template of final pitch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034E5-0347-46AB-A3EC-BF8B6C4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1212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2023/12/2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" altLang="ja-JP"/>
              <a:t>Template of final pitch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034E5-0347-46AB-A3EC-BF8B6C4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6656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2023/12/2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" altLang="ja-JP"/>
              <a:t>Template of final pitch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034E5-0347-46AB-A3EC-BF8B6C4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6617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2023/12/2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" altLang="ja-JP"/>
              <a:t>Template of final pitch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034E5-0347-46AB-A3EC-BF8B6C4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1071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2023/12/2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" altLang="ja-JP"/>
              <a:t>Template of final pitch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034E5-0347-46AB-A3EC-BF8B6C4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6844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2023/12/2</a:t>
            </a:r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" altLang="ja-JP"/>
              <a:t>Template of final pitch</a:t>
            </a:r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034E5-0347-46AB-A3EC-BF8B6C4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6378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2023/12/2</a:t>
            </a:r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" altLang="ja-JP"/>
              <a:t>Template of final pitch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034E5-0347-46AB-A3EC-BF8B6C4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0768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2023/12/2</a:t>
            </a:r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" altLang="ja-JP"/>
              <a:t>Template of final pitch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034E5-0347-46AB-A3EC-BF8B6C4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9562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2023/12/2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" altLang="ja-JP"/>
              <a:t>Template of final pitch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034E5-0347-46AB-A3EC-BF8B6C4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9070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2023/12/2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" altLang="ja-JP"/>
              <a:t>Template of final pitch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034E5-0347-46AB-A3EC-BF8B6C4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8818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/>
              <a:t>2023/12/2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" altLang="ja-JP"/>
              <a:t>Template of final pitch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6034E5-0347-46AB-A3EC-BF8B6C4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6639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円形吹き出し 8"/>
          <p:cNvSpPr/>
          <p:nvPr/>
        </p:nvSpPr>
        <p:spPr>
          <a:xfrm>
            <a:off x="2509787" y="1630837"/>
            <a:ext cx="7369505" cy="947942"/>
          </a:xfrm>
          <a:prstGeom prst="wedgeEllipseCallout">
            <a:avLst>
              <a:gd name="adj1" fmla="val -2482"/>
              <a:gd name="adj2" fmla="val 64409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5068" y="2578780"/>
            <a:ext cx="12025012" cy="1314669"/>
          </a:xfrm>
        </p:spPr>
        <p:txBody>
          <a:bodyPr>
            <a:normAutofit fontScale="90000"/>
          </a:bodyPr>
          <a:lstStyle/>
          <a:p>
            <a:r>
              <a:rPr kumimoji="1" lang="en-US" altLang="ja-JP" sz="4800" b="1" dirty="0">
                <a:latin typeface="Meiryo UI" panose="020B0604030504040204" pitchFamily="34" charset="-128"/>
                <a:ea typeface="Meiryo UI" panose="020B0604030504040204" pitchFamily="34" charset="-128"/>
              </a:rPr>
              <a:t/>
            </a:r>
            <a:br>
              <a:rPr kumimoji="1" lang="en-US" altLang="ja-JP" sz="4800" b="1" dirty="0">
                <a:latin typeface="Meiryo UI" panose="020B0604030504040204" pitchFamily="34" charset="-128"/>
                <a:ea typeface="Meiryo UI" panose="020B0604030504040204" pitchFamily="34" charset="-128"/>
              </a:rPr>
            </a:br>
            <a:r>
              <a:rPr lang="en-US" altLang="ja-JP" sz="31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Title of the business </a:t>
            </a: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/>
            </a:r>
            <a:b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</a:b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/>
            </a:r>
            <a:b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</a:br>
            <a:endParaRPr kumimoji="1" lang="ja-JP" altLang="en-US" sz="2000" b="1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26038" y="4434098"/>
            <a:ext cx="9144000" cy="1523640"/>
          </a:xfrm>
        </p:spPr>
        <p:txBody>
          <a:bodyPr>
            <a:normAutofit/>
          </a:bodyPr>
          <a:lstStyle/>
          <a:p>
            <a:endParaRPr kumimoji="1" lang="en-US" altLang="ja-JP" dirty="0"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r>
              <a:rPr lang="en-US" altLang="ja-JP" dirty="0" smtClean="0">
                <a:latin typeface="Meiryo UI" panose="020B0604030504040204" pitchFamily="34" charset="-128"/>
                <a:ea typeface="Meiryo UI" panose="020B0604030504040204" pitchFamily="34" charset="-128"/>
              </a:rPr>
              <a:t>Name of university</a:t>
            </a:r>
            <a:r>
              <a:rPr lang="ja-JP" altLang="en-US" dirty="0">
                <a:latin typeface="Meiryo UI" panose="020B0604030504040204" pitchFamily="34" charset="-128"/>
                <a:ea typeface="Meiryo UI" panose="020B0604030504040204" pitchFamily="34" charset="-128"/>
              </a:rPr>
              <a:t>　</a:t>
            </a:r>
            <a:endParaRPr lang="en-US" altLang="ja-JP" dirty="0" smtClean="0"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r>
              <a:rPr lang="en-US" altLang="ja-JP" dirty="0" smtClean="0">
                <a:latin typeface="Meiryo UI" panose="020B0604030504040204" pitchFamily="34" charset="-128"/>
                <a:ea typeface="Meiryo UI" panose="020B0604030504040204" pitchFamily="34" charset="-128"/>
              </a:rPr>
              <a:t>Name </a:t>
            </a:r>
            <a:r>
              <a:rPr lang="en-US" altLang="ja-JP" dirty="0">
                <a:latin typeface="Meiryo UI" panose="020B0604030504040204" pitchFamily="34" charset="-128"/>
                <a:ea typeface="Meiryo UI" panose="020B0604030504040204" pitchFamily="34" charset="-128"/>
              </a:rPr>
              <a:t>of team representative</a:t>
            </a:r>
          </a:p>
          <a:p>
            <a:endParaRPr lang="en-US" altLang="ja-JP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162988" y="1873007"/>
            <a:ext cx="6094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Meiryo UI" panose="020B0604030504040204" pitchFamily="34" charset="-128"/>
                <a:ea typeface="Meiryo UI" panose="020B0604030504040204" pitchFamily="34" charset="-128"/>
              </a:rPr>
              <a:t>Please make your presentation materials </a:t>
            </a:r>
            <a:r>
              <a:rPr lang="en-US" altLang="ja-JP" dirty="0">
                <a:solidFill>
                  <a:srgbClr val="FF0000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in English </a:t>
            </a:r>
          </a:p>
        </p:txBody>
      </p:sp>
    </p:spTree>
    <p:extLst>
      <p:ext uri="{BB962C8B-B14F-4D97-AF65-F5344CB8AC3E}">
        <p14:creationId xmlns:p14="http://schemas.microsoft.com/office/powerpoint/2010/main" val="3370878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722" y="0"/>
            <a:ext cx="12065465" cy="1037771"/>
          </a:xfrm>
        </p:spPr>
        <p:txBody>
          <a:bodyPr>
            <a:noAutofit/>
          </a:bodyPr>
          <a:lstStyle/>
          <a:p>
            <a:r>
              <a:rPr lang="en-US" altLang="ja-JP" sz="3600" b="1" dirty="0">
                <a:solidFill>
                  <a:schemeClr val="accent2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Problem and Customer (especially, in the US)</a:t>
            </a:r>
            <a:endParaRPr lang="ja-JP" altLang="en-US" sz="18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>
                <a:latin typeface="Meiryo UI" panose="020B0604030504040204" pitchFamily="34" charset="-128"/>
                <a:ea typeface="Meiryo UI" panose="020B0604030504040204" pitchFamily="34" charset="-128"/>
              </a:rPr>
              <a:t>2</a:t>
            </a:fld>
            <a:endParaRPr lang="en-US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26536" y="1616929"/>
            <a:ext cx="1206546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Who is your </a:t>
            </a:r>
            <a:r>
              <a:rPr lang="en-US" altLang="ja-JP" sz="2000" b="1" dirty="0">
                <a:solidFill>
                  <a:srgbClr val="0070C0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customer</a:t>
            </a: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?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endParaRPr lang="en-US" altLang="ja-JP" sz="20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What is the </a:t>
            </a:r>
            <a:r>
              <a:rPr lang="en-US" altLang="ja-JP" sz="2000" b="1" dirty="0">
                <a:solidFill>
                  <a:srgbClr val="0070C0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customer’s pain</a:t>
            </a: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, especially how serious the problem is?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ja-JP" sz="2000" b="1" dirty="0"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Describe the result of customer </a:t>
            </a:r>
            <a:r>
              <a:rPr lang="en-US" altLang="ja-JP" sz="2000" b="1" dirty="0">
                <a:solidFill>
                  <a:srgbClr val="0070C0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interview</a:t>
            </a: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ja-JP" sz="2000" b="1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394742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722" y="0"/>
            <a:ext cx="12065465" cy="1037771"/>
          </a:xfrm>
        </p:spPr>
        <p:txBody>
          <a:bodyPr>
            <a:noAutofit/>
          </a:bodyPr>
          <a:lstStyle/>
          <a:p>
            <a:r>
              <a:rPr lang="en-US" altLang="ja-JP" sz="3600" b="1" dirty="0">
                <a:solidFill>
                  <a:schemeClr val="accent2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Solution</a:t>
            </a:r>
            <a:endParaRPr lang="ja-JP" altLang="en-US" sz="18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>
                <a:latin typeface="Meiryo UI" panose="020B0604030504040204" pitchFamily="34" charset="-128"/>
                <a:ea typeface="Meiryo UI" panose="020B0604030504040204" pitchFamily="34" charset="-128"/>
              </a:rPr>
              <a:t>3</a:t>
            </a:fld>
            <a:endParaRPr lang="en-US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0" y="1512029"/>
            <a:ext cx="1206546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What is your </a:t>
            </a:r>
            <a:r>
              <a:rPr lang="en-US" altLang="ja-JP" sz="2000" b="1" dirty="0">
                <a:solidFill>
                  <a:srgbClr val="0070C0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product</a:t>
            </a: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 or service?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ja-JP" sz="2000" b="1" dirty="0"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How does your product or service </a:t>
            </a:r>
            <a:r>
              <a:rPr lang="en-US" altLang="ja-JP" sz="2000" b="1" dirty="0">
                <a:solidFill>
                  <a:srgbClr val="0070C0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solve</a:t>
            </a: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 the customer’s pain by its unique value?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ja-JP" sz="2000" b="1" dirty="0"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What is your technology </a:t>
            </a:r>
            <a:r>
              <a:rPr lang="en-US" altLang="ja-JP" sz="2000" b="1" dirty="0">
                <a:solidFill>
                  <a:srgbClr val="0070C0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seeds</a:t>
            </a: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 and its innovativeness?</a:t>
            </a:r>
          </a:p>
          <a:p>
            <a:endParaRPr lang="en-US" altLang="ja-JP" sz="2000" b="1" dirty="0"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altLang="ja-JP" sz="2000" b="1" dirty="0"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altLang="ja-JP" sz="2000" b="1" dirty="0"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endParaRPr kumimoji="1" lang="ja-JP" altLang="en-US" sz="16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18300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BF92711F-D928-7A3C-3B0E-AEF8FB6DBBF9}"/>
              </a:ext>
            </a:extLst>
          </p:cNvPr>
          <p:cNvSpPr/>
          <p:nvPr/>
        </p:nvSpPr>
        <p:spPr>
          <a:xfrm>
            <a:off x="94176" y="4984533"/>
            <a:ext cx="12034556" cy="1337632"/>
          </a:xfrm>
          <a:prstGeom prst="rect">
            <a:avLst/>
          </a:prstGeom>
          <a:solidFill>
            <a:schemeClr val="accent2">
              <a:lumMod val="75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722" y="0"/>
            <a:ext cx="12065465" cy="1037771"/>
          </a:xfrm>
        </p:spPr>
        <p:txBody>
          <a:bodyPr>
            <a:noAutofit/>
          </a:bodyPr>
          <a:lstStyle/>
          <a:p>
            <a:r>
              <a:rPr lang="en-US" altLang="ja-JP" sz="3600" b="1" dirty="0">
                <a:solidFill>
                  <a:schemeClr val="accent2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Competitive Advantage (Data, Prototype, IP) </a:t>
            </a:r>
            <a:endParaRPr lang="ja-JP" altLang="en-US" sz="18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>
                <a:latin typeface="Meiryo UI" panose="020B0604030504040204" pitchFamily="34" charset="-128"/>
                <a:ea typeface="Meiryo UI" panose="020B0604030504040204" pitchFamily="34" charset="-128"/>
              </a:rPr>
              <a:t>4</a:t>
            </a:fld>
            <a:endParaRPr lang="en-US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0" y="859797"/>
            <a:ext cx="12065464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What is </a:t>
            </a:r>
            <a:r>
              <a:rPr lang="en-US" altLang="ja-JP" sz="2000" b="1" dirty="0">
                <a:solidFill>
                  <a:srgbClr val="0070C0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superiority and uniqueness </a:t>
            </a: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against your competitors? How can you </a:t>
            </a:r>
            <a:r>
              <a:rPr lang="en-US" altLang="ja-JP" sz="2000" b="1" dirty="0">
                <a:solidFill>
                  <a:srgbClr val="0070C0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differentiate</a:t>
            </a: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 against your competitors? How is your </a:t>
            </a:r>
            <a:r>
              <a:rPr lang="en-US" altLang="ja-JP" sz="2000" b="1" dirty="0">
                <a:solidFill>
                  <a:srgbClr val="0070C0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IP</a:t>
            </a: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 protection?</a:t>
            </a:r>
            <a:b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</a:br>
            <a:r>
              <a:rPr lang="en-US" altLang="ja-JP" sz="14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endParaRPr lang="en-US" altLang="ja-JP" sz="2000" b="1" dirty="0"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How is your product advantageous against your competitors by showing </a:t>
            </a:r>
            <a:r>
              <a:rPr lang="en-US" altLang="ja-JP" sz="2000" b="1" dirty="0">
                <a:solidFill>
                  <a:srgbClr val="0070C0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quantitative comparisons </a:t>
            </a: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with competing products?</a:t>
            </a:r>
            <a:endParaRPr kumimoji="1" lang="ja-JP" altLang="en-US" sz="16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pic>
        <p:nvPicPr>
          <p:cNvPr id="9" name="図 8" descr="ロゴ&#10;&#10;自動的に生成された説明">
            <a:extLst>
              <a:ext uri="{FF2B5EF4-FFF2-40B4-BE49-F238E27FC236}">
                <a16:creationId xmlns:a16="http://schemas.microsoft.com/office/drawing/2014/main" id="{BB0E43EE-45A5-81B0-4AB3-47806C3554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56" y="3540468"/>
            <a:ext cx="2458186" cy="1964786"/>
          </a:xfrm>
          <a:prstGeom prst="rect">
            <a:avLst/>
          </a:prstGeom>
        </p:spPr>
      </p:pic>
      <p:pic>
        <p:nvPicPr>
          <p:cNvPr id="11" name="図 10" descr="トレイの上にあるキーボード&#10;&#10;自動的に生成された説明">
            <a:extLst>
              <a:ext uri="{FF2B5EF4-FFF2-40B4-BE49-F238E27FC236}">
                <a16:creationId xmlns:a16="http://schemas.microsoft.com/office/drawing/2014/main" id="{43C84D7D-3E98-9E7A-663C-7521F4BDE2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3655" y="4984533"/>
            <a:ext cx="1542144" cy="681672"/>
          </a:xfrm>
          <a:prstGeom prst="rect">
            <a:avLst/>
          </a:prstGeom>
        </p:spPr>
      </p:pic>
      <p:pic>
        <p:nvPicPr>
          <p:cNvPr id="13" name="図 12" descr="アイコン&#10;&#10;自動的に生成された説明">
            <a:extLst>
              <a:ext uri="{FF2B5EF4-FFF2-40B4-BE49-F238E27FC236}">
                <a16:creationId xmlns:a16="http://schemas.microsoft.com/office/drawing/2014/main" id="{8846C67A-AA89-1125-9CD9-085847899C4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8593" y="3718704"/>
            <a:ext cx="803972" cy="1265828"/>
          </a:xfrm>
          <a:prstGeom prst="rect">
            <a:avLst/>
          </a:prstGeom>
        </p:spPr>
      </p:pic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3A5C8FE-3DC0-D356-51C9-201A8B72136A}"/>
              </a:ext>
            </a:extLst>
          </p:cNvPr>
          <p:cNvSpPr/>
          <p:nvPr/>
        </p:nvSpPr>
        <p:spPr>
          <a:xfrm>
            <a:off x="94176" y="2867348"/>
            <a:ext cx="12034556" cy="2069562"/>
          </a:xfrm>
          <a:prstGeom prst="rect">
            <a:avLst/>
          </a:prstGeom>
          <a:solidFill>
            <a:schemeClr val="accent1">
              <a:lumMod val="75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aphicFrame>
        <p:nvGraphicFramePr>
          <p:cNvPr id="15" name="表 14">
            <a:extLst>
              <a:ext uri="{FF2B5EF4-FFF2-40B4-BE49-F238E27FC236}">
                <a16:creationId xmlns:a16="http://schemas.microsoft.com/office/drawing/2014/main" id="{6873D36F-7645-1159-6277-113A64371B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3591878"/>
              </p:ext>
            </p:extLst>
          </p:nvPr>
        </p:nvGraphicFramePr>
        <p:xfrm>
          <a:off x="3367314" y="2920377"/>
          <a:ext cx="6629400" cy="3390630"/>
        </p:xfrm>
        <a:graphic>
          <a:graphicData uri="http://schemas.openxmlformats.org/drawingml/2006/table">
            <a:tbl>
              <a:tblPr/>
              <a:tblGrid>
                <a:gridCol w="1781130">
                  <a:extLst>
                    <a:ext uri="{9D8B030D-6E8A-4147-A177-3AD203B41FA5}">
                      <a16:colId xmlns:a16="http://schemas.microsoft.com/office/drawing/2014/main" val="4046167125"/>
                    </a:ext>
                  </a:extLst>
                </a:gridCol>
                <a:gridCol w="2278397">
                  <a:extLst>
                    <a:ext uri="{9D8B030D-6E8A-4147-A177-3AD203B41FA5}">
                      <a16:colId xmlns:a16="http://schemas.microsoft.com/office/drawing/2014/main" val="1297802440"/>
                    </a:ext>
                  </a:extLst>
                </a:gridCol>
                <a:gridCol w="165517">
                  <a:extLst>
                    <a:ext uri="{9D8B030D-6E8A-4147-A177-3AD203B41FA5}">
                      <a16:colId xmlns:a16="http://schemas.microsoft.com/office/drawing/2014/main" val="1737650503"/>
                    </a:ext>
                  </a:extLst>
                </a:gridCol>
                <a:gridCol w="2404356">
                  <a:extLst>
                    <a:ext uri="{9D8B030D-6E8A-4147-A177-3AD203B41FA5}">
                      <a16:colId xmlns:a16="http://schemas.microsoft.com/office/drawing/2014/main" val="51787210"/>
                    </a:ext>
                  </a:extLst>
                </a:gridCol>
              </a:tblGrid>
              <a:tr h="777487">
                <a:tc>
                  <a:txBody>
                    <a:bodyPr/>
                    <a:lstStyle/>
                    <a:p>
                      <a:pPr algn="l" fontAlgn="ctr"/>
                      <a:r>
                        <a:rPr lang="e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Comparison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" sz="1600" b="1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Your future product &amp; service</a:t>
                      </a:r>
                      <a:endParaRPr lang="en" sz="16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Benchmark product &amp; service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484219"/>
                  </a:ext>
                </a:extLst>
              </a:tr>
              <a:tr h="1070006">
                <a:tc>
                  <a:txBody>
                    <a:bodyPr/>
                    <a:lstStyle/>
                    <a:p>
                      <a:pPr algn="l" fontAlgn="ctr"/>
                      <a:r>
                        <a:rPr lang="en" sz="1600" b="1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Competitive Advantage quantitatively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Fill in photographs and drawings of your prototype</a:t>
                      </a:r>
                      <a:endParaRPr lang="en" sz="16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Fill in photographs of Benchmark (major competitor)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9380138"/>
                  </a:ext>
                </a:extLst>
              </a:tr>
              <a:tr h="248371">
                <a:tc gridSpan="4">
                  <a:txBody>
                    <a:bodyPr/>
                    <a:lstStyle/>
                    <a:p>
                      <a:pPr algn="l" fontAlgn="ctr"/>
                      <a:endParaRPr lang="ja-JP" altLang="en-US" sz="1400" b="1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2663416"/>
                  </a:ext>
                </a:extLst>
              </a:tr>
              <a:tr h="1294766">
                <a:tc>
                  <a:txBody>
                    <a:bodyPr/>
                    <a:lstStyle/>
                    <a:p>
                      <a:pPr algn="l" fontAlgn="ctr"/>
                      <a:r>
                        <a:rPr lang="e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Superiority and uniqueness as a means to realize products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Fill in the data showing uniqueness</a:t>
                      </a:r>
                      <a:endParaRPr lang="en" sz="16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Fill in Benchmark data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0497378"/>
                  </a:ext>
                </a:extLst>
              </a:tr>
            </a:tbl>
          </a:graphicData>
        </a:graphic>
      </p:graphicFrame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3462EC2-6829-CE70-C681-A58A6DEBD446}"/>
              </a:ext>
            </a:extLst>
          </p:cNvPr>
          <p:cNvSpPr txBox="1"/>
          <p:nvPr/>
        </p:nvSpPr>
        <p:spPr>
          <a:xfrm>
            <a:off x="1427041" y="6322164"/>
            <a:ext cx="9178116" cy="400110"/>
          </a:xfrm>
          <a:prstGeom prst="rect">
            <a:avLst/>
          </a:prstGeom>
          <a:noFill/>
          <a:ln w="22225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0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Pleases show the data currently available as your foundation.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F7EEBF5-5740-01B4-3947-391C48ADD832}"/>
              </a:ext>
            </a:extLst>
          </p:cNvPr>
          <p:cNvSpPr txBox="1"/>
          <p:nvPr/>
        </p:nvSpPr>
        <p:spPr>
          <a:xfrm>
            <a:off x="1427040" y="2474523"/>
            <a:ext cx="9423212" cy="400110"/>
          </a:xfrm>
          <a:prstGeom prst="rect">
            <a:avLst/>
          </a:prstGeom>
          <a:noFill/>
          <a:ln w="2540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000" b="1" dirty="0">
                <a:solidFill>
                  <a:schemeClr val="accent5">
                    <a:lumMod val="7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Please show the prototype image based on your research outcomes.</a:t>
            </a:r>
          </a:p>
        </p:txBody>
      </p:sp>
      <p:sp>
        <p:nvSpPr>
          <p:cNvPr id="21" name="右矢印 20">
            <a:extLst>
              <a:ext uri="{FF2B5EF4-FFF2-40B4-BE49-F238E27FC236}">
                <a16:creationId xmlns:a16="http://schemas.microsoft.com/office/drawing/2014/main" id="{0AC1BD63-48A4-EC88-AF1E-7311B6774374}"/>
              </a:ext>
            </a:extLst>
          </p:cNvPr>
          <p:cNvSpPr/>
          <p:nvPr/>
        </p:nvSpPr>
        <p:spPr>
          <a:xfrm rot="13987940">
            <a:off x="1984489" y="5782948"/>
            <a:ext cx="476736" cy="369758"/>
          </a:xfrm>
          <a:prstGeom prst="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右矢印 21">
            <a:extLst>
              <a:ext uri="{FF2B5EF4-FFF2-40B4-BE49-F238E27FC236}">
                <a16:creationId xmlns:a16="http://schemas.microsoft.com/office/drawing/2014/main" id="{A0AC76BC-BBB3-E351-7EC2-8B39AA1B11D1}"/>
              </a:ext>
            </a:extLst>
          </p:cNvPr>
          <p:cNvSpPr/>
          <p:nvPr/>
        </p:nvSpPr>
        <p:spPr>
          <a:xfrm rot="8719309">
            <a:off x="2666521" y="3851030"/>
            <a:ext cx="476736" cy="369758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5242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722" y="0"/>
            <a:ext cx="12065465" cy="1037771"/>
          </a:xfrm>
        </p:spPr>
        <p:txBody>
          <a:bodyPr>
            <a:noAutofit/>
          </a:bodyPr>
          <a:lstStyle/>
          <a:p>
            <a:r>
              <a:rPr lang="en-US" altLang="ja-JP" sz="3600" b="1" dirty="0">
                <a:solidFill>
                  <a:schemeClr val="accent2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Market Acquisition Strategy especially in the US</a:t>
            </a:r>
            <a:endParaRPr lang="ja-JP" altLang="en-US" sz="36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>
                <a:latin typeface="Meiryo UI" panose="020B0604030504040204" pitchFamily="34" charset="-128"/>
                <a:ea typeface="Meiryo UI" panose="020B0604030504040204" pitchFamily="34" charset="-128"/>
              </a:rPr>
              <a:t>5</a:t>
            </a:fld>
            <a:endParaRPr lang="en-US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00395" y="1147275"/>
            <a:ext cx="1206546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Define your market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altLang="ja-JP" sz="2000" b="1" dirty="0">
                <a:solidFill>
                  <a:srgbClr val="0070C0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Major players </a:t>
            </a: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and their future strategy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altLang="ja-JP" sz="2000" b="1" dirty="0">
                <a:solidFill>
                  <a:srgbClr val="0070C0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SAM</a:t>
            </a:r>
            <a:r>
              <a:rPr lang="ja-JP" altLang="en-US" sz="2000" b="1" dirty="0">
                <a:solidFill>
                  <a:srgbClr val="0070C0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2000" b="1" dirty="0">
                <a:solidFill>
                  <a:srgbClr val="0070C0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Market size</a:t>
            </a: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: the number of the customer x target price of your product or service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Its market growth</a:t>
            </a:r>
          </a:p>
          <a:p>
            <a:endParaRPr lang="en-US" altLang="ja-JP" sz="2000" b="1" dirty="0"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As the result, estimate </a:t>
            </a:r>
            <a:r>
              <a:rPr lang="en-US" altLang="ja-JP" sz="2000" b="1" dirty="0">
                <a:solidFill>
                  <a:srgbClr val="0070C0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SOM</a:t>
            </a: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 and target </a:t>
            </a:r>
            <a:r>
              <a:rPr lang="en-US" altLang="ja-JP" sz="2000" b="1" dirty="0">
                <a:solidFill>
                  <a:srgbClr val="0070C0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revenue</a:t>
            </a: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ja-JP" sz="2000" b="1" dirty="0"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endParaRPr lang="en-US" altLang="ja-JP" sz="20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altLang="ja-JP" sz="2000" b="1" dirty="0"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endParaRPr kumimoji="1" lang="ja-JP" altLang="en-US" sz="16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3988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722" y="0"/>
            <a:ext cx="12065465" cy="1037771"/>
          </a:xfrm>
        </p:spPr>
        <p:txBody>
          <a:bodyPr>
            <a:noAutofit/>
          </a:bodyPr>
          <a:lstStyle/>
          <a:p>
            <a:r>
              <a:rPr lang="en-US" altLang="ja-JP" sz="3600" b="1" dirty="0">
                <a:solidFill>
                  <a:schemeClr val="accent2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Partner Strategy, especially in the US</a:t>
            </a:r>
            <a:endParaRPr lang="ja-JP" altLang="en-US" sz="36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>
                <a:latin typeface="Meiryo UI" panose="020B0604030504040204" pitchFamily="34" charset="-128"/>
                <a:ea typeface="Meiryo UI" panose="020B0604030504040204" pitchFamily="34" charset="-128"/>
              </a:rPr>
              <a:t>6</a:t>
            </a:fld>
            <a:endParaRPr lang="en-US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26536" y="1037771"/>
            <a:ext cx="1206546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How to launch your business to realize your target revenue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altLang="ja-JP" sz="2000" b="1" dirty="0">
                <a:solidFill>
                  <a:srgbClr val="0070C0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Business model </a:t>
            </a: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you plan to use to enter the market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altLang="ja-JP" sz="2000" b="1" dirty="0">
                <a:solidFill>
                  <a:srgbClr val="0070C0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Partner strategy</a:t>
            </a:r>
            <a:endParaRPr lang="en-US" altLang="ja-JP" sz="2000" b="1" dirty="0"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endParaRPr kumimoji="1" lang="ja-JP" altLang="en-US" sz="16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pic>
        <p:nvPicPr>
          <p:cNvPr id="5" name="図 4" descr="マップ&#10;&#10;自動的に生成された説明">
            <a:extLst>
              <a:ext uri="{FF2B5EF4-FFF2-40B4-BE49-F238E27FC236}">
                <a16:creationId xmlns:a16="http://schemas.microsoft.com/office/drawing/2014/main" id="{E5EC7348-078B-8EDF-BABF-6522C60578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0400" y="2840136"/>
            <a:ext cx="7311199" cy="3698776"/>
          </a:xfrm>
          <a:prstGeom prst="rect">
            <a:avLst/>
          </a:prstGeom>
        </p:spPr>
      </p:pic>
      <p:pic>
        <p:nvPicPr>
          <p:cNvPr id="10" name="図 9" descr="ダイアグラム&#10;&#10;中程度の精度で自動的に生成された説明">
            <a:extLst>
              <a:ext uri="{FF2B5EF4-FFF2-40B4-BE49-F238E27FC236}">
                <a16:creationId xmlns:a16="http://schemas.microsoft.com/office/drawing/2014/main" id="{57BF2695-C675-17E4-FC08-F0315236E75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0357" y="1743253"/>
            <a:ext cx="3071283" cy="941328"/>
          </a:xfrm>
          <a:prstGeom prst="rect">
            <a:avLst/>
          </a:prstGeom>
        </p:spPr>
      </p:pic>
      <p:sp>
        <p:nvSpPr>
          <p:cNvPr id="11" name="星 5 10">
            <a:extLst>
              <a:ext uri="{FF2B5EF4-FFF2-40B4-BE49-F238E27FC236}">
                <a16:creationId xmlns:a16="http://schemas.microsoft.com/office/drawing/2014/main" id="{C1EB4D07-1674-5687-7F20-80F998322812}"/>
              </a:ext>
            </a:extLst>
          </p:cNvPr>
          <p:cNvSpPr/>
          <p:nvPr/>
        </p:nvSpPr>
        <p:spPr>
          <a:xfrm>
            <a:off x="7614707" y="4479921"/>
            <a:ext cx="338666" cy="42232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ドーナツ 11">
            <a:extLst>
              <a:ext uri="{FF2B5EF4-FFF2-40B4-BE49-F238E27FC236}">
                <a16:creationId xmlns:a16="http://schemas.microsoft.com/office/drawing/2014/main" id="{F295618C-BFBC-07DB-167D-E694F8C160E9}"/>
              </a:ext>
            </a:extLst>
          </p:cNvPr>
          <p:cNvSpPr/>
          <p:nvPr/>
        </p:nvSpPr>
        <p:spPr>
          <a:xfrm>
            <a:off x="6327832" y="4479921"/>
            <a:ext cx="338667" cy="338667"/>
          </a:xfrm>
          <a:prstGeom prst="don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3" name="ドーナツ 12">
            <a:extLst>
              <a:ext uri="{FF2B5EF4-FFF2-40B4-BE49-F238E27FC236}">
                <a16:creationId xmlns:a16="http://schemas.microsoft.com/office/drawing/2014/main" id="{4DA4AC6B-1F38-C0F1-9569-BB26C5A30706}"/>
              </a:ext>
            </a:extLst>
          </p:cNvPr>
          <p:cNvSpPr/>
          <p:nvPr/>
        </p:nvSpPr>
        <p:spPr>
          <a:xfrm>
            <a:off x="3581400" y="4579962"/>
            <a:ext cx="338666" cy="365125"/>
          </a:xfrm>
          <a:prstGeom prst="don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4" name="星 5 13">
            <a:extLst>
              <a:ext uri="{FF2B5EF4-FFF2-40B4-BE49-F238E27FC236}">
                <a16:creationId xmlns:a16="http://schemas.microsoft.com/office/drawing/2014/main" id="{D3C721E2-FC9A-D361-B045-DE16A68ABE68}"/>
              </a:ext>
            </a:extLst>
          </p:cNvPr>
          <p:cNvSpPr/>
          <p:nvPr/>
        </p:nvSpPr>
        <p:spPr>
          <a:xfrm>
            <a:off x="4038600" y="5165145"/>
            <a:ext cx="338666" cy="42232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0310C8D8-C5AB-7BC5-32E2-88E271A9D500}"/>
              </a:ext>
            </a:extLst>
          </p:cNvPr>
          <p:cNvSpPr txBox="1"/>
          <p:nvPr/>
        </p:nvSpPr>
        <p:spPr>
          <a:xfrm>
            <a:off x="2704404" y="5581694"/>
            <a:ext cx="34548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Who is your </a:t>
            </a:r>
            <a:r>
              <a:rPr lang="en-US" altLang="ja-JP" sz="2000" b="1" dirty="0">
                <a:solidFill>
                  <a:srgbClr val="0070C0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partner A</a:t>
            </a: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?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1425C35-5F58-02B0-8DBB-66F2EB6F97E2}"/>
              </a:ext>
            </a:extLst>
          </p:cNvPr>
          <p:cNvSpPr txBox="1"/>
          <p:nvPr/>
        </p:nvSpPr>
        <p:spPr>
          <a:xfrm>
            <a:off x="6883168" y="4969578"/>
            <a:ext cx="34548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Who is your </a:t>
            </a:r>
            <a:r>
              <a:rPr lang="en-US" altLang="ja-JP" sz="2000" b="1" dirty="0">
                <a:solidFill>
                  <a:srgbClr val="0070C0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partner B</a:t>
            </a: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?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BED6F032-8476-89D6-9CFF-B83FE52FFA9B}"/>
              </a:ext>
            </a:extLst>
          </p:cNvPr>
          <p:cNvSpPr txBox="1"/>
          <p:nvPr/>
        </p:nvSpPr>
        <p:spPr>
          <a:xfrm>
            <a:off x="691512" y="4122867"/>
            <a:ext cx="40813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Who is your </a:t>
            </a:r>
            <a:r>
              <a:rPr lang="en-US" altLang="ja-JP" sz="2000" b="1" dirty="0">
                <a:solidFill>
                  <a:srgbClr val="0070C0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competitor A</a:t>
            </a: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?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C54CBB69-8C21-D3AD-79B6-4099AB283C34}"/>
              </a:ext>
            </a:extLst>
          </p:cNvPr>
          <p:cNvSpPr txBox="1"/>
          <p:nvPr/>
        </p:nvSpPr>
        <p:spPr>
          <a:xfrm>
            <a:off x="4995334" y="3897248"/>
            <a:ext cx="40813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Who is your </a:t>
            </a:r>
            <a:r>
              <a:rPr lang="en-US" altLang="ja-JP" sz="2000" b="1" dirty="0">
                <a:solidFill>
                  <a:srgbClr val="0070C0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competitor B</a:t>
            </a: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985772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722" y="0"/>
            <a:ext cx="12065465" cy="1037771"/>
          </a:xfrm>
        </p:spPr>
        <p:txBody>
          <a:bodyPr>
            <a:noAutofit/>
          </a:bodyPr>
          <a:lstStyle/>
          <a:p>
            <a:r>
              <a:rPr lang="en-US" altLang="ja-JP" sz="3600" b="1" dirty="0">
                <a:solidFill>
                  <a:schemeClr val="accent2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Go to Market</a:t>
            </a:r>
            <a:endParaRPr lang="ja-JP" altLang="en-US" sz="18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>
                <a:latin typeface="Meiryo UI" panose="020B0604030504040204" pitchFamily="34" charset="-128"/>
                <a:ea typeface="Meiryo UI" panose="020B0604030504040204" pitchFamily="34" charset="-128"/>
              </a:rPr>
              <a:t>7</a:t>
            </a:fld>
            <a:endParaRPr lang="en-US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3268" y="1359629"/>
            <a:ext cx="1139576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How to launch and sell the product or service.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ja-JP" sz="2000" b="1" dirty="0"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Estimate </a:t>
            </a:r>
            <a:r>
              <a:rPr lang="en-US" altLang="ja-JP" sz="2000" b="1" dirty="0">
                <a:solidFill>
                  <a:srgbClr val="0070C0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your required resources </a:t>
            </a: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(HR, Goods, Money and Time)  </a:t>
            </a:r>
          </a:p>
          <a:p>
            <a:pPr lvl="1"/>
            <a:endParaRPr lang="en-US" altLang="ja-JP" sz="20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endParaRPr kumimoji="1" lang="ja-JP" altLang="en-US" sz="16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43945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722" y="0"/>
            <a:ext cx="12065465" cy="1037771"/>
          </a:xfrm>
        </p:spPr>
        <p:txBody>
          <a:bodyPr>
            <a:noAutofit/>
          </a:bodyPr>
          <a:lstStyle/>
          <a:p>
            <a:r>
              <a:rPr lang="en-US" altLang="ja-JP" sz="2800" b="1" dirty="0">
                <a:solidFill>
                  <a:schemeClr val="accent2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Your team  and appeal for overseas staffs to join your team</a:t>
            </a:r>
            <a:endParaRPr lang="ja-JP" altLang="en-US" sz="28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>
                <a:latin typeface="Meiryo UI" panose="020B0604030504040204" pitchFamily="34" charset="-128"/>
                <a:ea typeface="Meiryo UI" panose="020B0604030504040204" pitchFamily="34" charset="-128"/>
              </a:rPr>
              <a:t>8</a:t>
            </a:fld>
            <a:endParaRPr lang="en-US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26535" y="1406688"/>
            <a:ext cx="1201765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The strength, </a:t>
            </a:r>
            <a:r>
              <a:rPr lang="en-US" altLang="ja-JP" sz="2000" b="1" dirty="0" smtClean="0">
                <a:latin typeface="Meiryo UI" panose="020B0604030504040204" pitchFamily="34" charset="-128"/>
                <a:ea typeface="Meiryo UI" panose="020B0604030504040204" pitchFamily="34" charset="-128"/>
              </a:rPr>
              <a:t>role, </a:t>
            </a: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and responsibility of each member in your current team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" altLang="ja-JP" sz="2000" b="1" i="0" u="none" strike="noStrike" dirty="0">
              <a:solidFill>
                <a:srgbClr val="000000"/>
              </a:solidFill>
              <a:effectLst/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" altLang="ja-JP" sz="2000" b="1" i="0" u="none" strike="noStrike" dirty="0">
                <a:solidFill>
                  <a:srgbClr val="000000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Appeal the </a:t>
            </a:r>
            <a:r>
              <a:rPr lang="en" altLang="ja-JP" sz="2000" b="1" i="0" u="none" strike="noStrike" dirty="0">
                <a:solidFill>
                  <a:srgbClr val="0070C0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attractiveness</a:t>
            </a:r>
            <a:r>
              <a:rPr lang="en-US" altLang="ja-JP" sz="2000" b="1" dirty="0">
                <a:solidFill>
                  <a:srgbClr val="0070C0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to participate in your team </a:t>
            </a: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as EL or IM</a:t>
            </a:r>
            <a:b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</a:b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/>
            </a:r>
            <a:b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</a:b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(EL: Entrepreneurial Leader, lead the team and committed to commercialization</a:t>
            </a:r>
            <a:b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</a:b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 IM: Industrial Mentor, industrial expert with business experience)</a:t>
            </a:r>
          </a:p>
          <a:p>
            <a:endParaRPr lang="en-US" altLang="ja-JP" sz="2000" b="1" dirty="0"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altLang="ja-JP" sz="2000" b="1" dirty="0"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endParaRPr kumimoji="1" lang="ja-JP" altLang="en-US" sz="16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03241579"/>
      </p:ext>
    </p:extLst>
  </p:cSld>
  <p:clrMapOvr>
    <a:masterClrMapping/>
  </p:clrMapOvr>
</p:sld>
</file>

<file path=ppt/theme/theme1.xml><?xml version="1.0" encoding="utf-8"?>
<a:theme xmlns:a="http://schemas.openxmlformats.org/drawingml/2006/main" name="メイリオ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メイリオ" id="{AC4104DD-B7F6-40DC-9843-FF65A1E8907F}" vid="{F68EF540-7655-41D2-9E88-6DFD71692FE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メイリオ</Template>
  <TotalTime>2945</TotalTime>
  <Words>356</Words>
  <Application>Microsoft Office PowerPoint</Application>
  <PresentationFormat>ワイド画面</PresentationFormat>
  <Paragraphs>77</Paragraphs>
  <Slides>8</Slides>
  <Notes>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5" baseType="lpstr">
      <vt:lpstr>Meiryo UI</vt:lpstr>
      <vt:lpstr>メイリオ</vt:lpstr>
      <vt:lpstr>游ゴシック</vt:lpstr>
      <vt:lpstr>Arial</vt:lpstr>
      <vt:lpstr>Calibri</vt:lpstr>
      <vt:lpstr>Wingdings</vt:lpstr>
      <vt:lpstr>メイリオ</vt:lpstr>
      <vt:lpstr> Title of the business   </vt:lpstr>
      <vt:lpstr>Problem and Customer (especially, in the US)</vt:lpstr>
      <vt:lpstr>Solution</vt:lpstr>
      <vt:lpstr>Competitive Advantage (Data, Prototype, IP) </vt:lpstr>
      <vt:lpstr>Market Acquisition Strategy especially in the US</vt:lpstr>
      <vt:lpstr>Partner Strategy, especially in the US</vt:lpstr>
      <vt:lpstr>Go to Market</vt:lpstr>
      <vt:lpstr>Your team  and appeal for overseas staffs to join your team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東大GTIE講義シリーズ</dc:title>
  <dc:creator>miyawaki</dc:creator>
  <cp:lastModifiedBy>hirata</cp:lastModifiedBy>
  <cp:revision>226</cp:revision>
  <dcterms:created xsi:type="dcterms:W3CDTF">2022-01-31T00:06:27Z</dcterms:created>
  <dcterms:modified xsi:type="dcterms:W3CDTF">2024-01-28T06:52:09Z</dcterms:modified>
</cp:coreProperties>
</file>