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3" r:id="rId7"/>
    <p:sldId id="264" r:id="rId8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5" roundtripDataSignature="AMtx7mg0LkKPdKqk+gtzg5ZjKjX/CEkRFw==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Sreejith Mohan" initials="" lastIdx="3" clrIdx="0"/>
  <p:cmAuthor id="1" name="Yoshiko K" initials="YK" lastIdx="4" clrIdx="1">
    <p:extLst>
      <p:ext uri="{19B8F6BF-5375-455C-9EA6-DF929625EA0E}">
        <p15:presenceInfo xmlns:p15="http://schemas.microsoft.com/office/powerpoint/2012/main" userId="Yoshiko K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485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5" Type="http://customschemas.google.com/relationships/presentationmetadata" Target="metadata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6" name="Google Shape;86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87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1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5" name="Google Shape;95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96;p2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2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3" name="Google Shape;103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" name="Google Shape;104;p3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3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1" name="Google Shape;111;p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2" name="Google Shape;112;p4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4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22" name="Google Shape;122;p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" name="Google Shape;123;p5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5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46" name="Google Shape;146;p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7" name="Google Shape;147;p8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6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54" name="Google Shape;154;p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5" name="Google Shape;155;p9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7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 スライド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1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11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8" name="Google Shape;18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と&#10;縦書きテキスト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2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20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2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2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2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縦書きタイトルと&#10;縦書きテキスト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21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21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2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2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2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とコンテンツ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1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セクション見出し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3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13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 つのコンテンツ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14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14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1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1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1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較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5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15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15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15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15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1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のみ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1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白紙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1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付きの&#10;コンテンツ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8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8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1" name="Google Shape;61;p18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2" name="Google Shape;62;p1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付きの図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9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9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19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9" name="Google Shape;69;p1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0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"/>
          <p:cNvSpPr/>
          <p:nvPr/>
        </p:nvSpPr>
        <p:spPr>
          <a:xfrm>
            <a:off x="2509787" y="1630837"/>
            <a:ext cx="7369505" cy="947942"/>
          </a:xfrm>
          <a:prstGeom prst="wedgeEllipseCallout">
            <a:avLst>
              <a:gd name="adj1" fmla="val -2482"/>
              <a:gd name="adj2" fmla="val 64409"/>
            </a:avLst>
          </a:prstGeom>
          <a:solidFill>
            <a:srgbClr val="DDEAF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0" name="Google Shape;90;p1"/>
          <p:cNvSpPr txBox="1">
            <a:spLocks noGrp="1"/>
          </p:cNvSpPr>
          <p:nvPr>
            <p:ph type="ctrTitle"/>
          </p:nvPr>
        </p:nvSpPr>
        <p:spPr>
          <a:xfrm>
            <a:off x="45068" y="2578780"/>
            <a:ext cx="12025012" cy="13146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 fontScale="90000"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br>
              <a:rPr lang="en-US" sz="4800" b="1" dirty="0">
                <a:latin typeface="Arial"/>
                <a:ea typeface="Arial"/>
                <a:cs typeface="Arial"/>
                <a:sym typeface="Arial"/>
              </a:rPr>
            </a:br>
            <a:r>
              <a:rPr lang="en-US" sz="3600" b="1" dirty="0">
                <a:latin typeface="Arial"/>
                <a:ea typeface="Arial"/>
                <a:cs typeface="Arial"/>
                <a:sym typeface="Arial"/>
              </a:rPr>
              <a:t>Title of the business </a:t>
            </a:r>
            <a:br>
              <a:rPr lang="en-US" sz="2000" b="1" dirty="0">
                <a:latin typeface="Arial"/>
                <a:ea typeface="Arial"/>
                <a:cs typeface="Arial"/>
                <a:sym typeface="Arial"/>
              </a:rPr>
            </a:br>
            <a:br>
              <a:rPr lang="en-US" sz="2000" b="1" dirty="0">
                <a:latin typeface="Arial"/>
                <a:ea typeface="Arial"/>
                <a:cs typeface="Arial"/>
                <a:sym typeface="Arial"/>
              </a:rPr>
            </a:br>
            <a:endParaRPr sz="2000" b="1" dirty="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1" name="Google Shape;91;p1"/>
          <p:cNvSpPr txBox="1">
            <a:spLocks noGrp="1"/>
          </p:cNvSpPr>
          <p:nvPr>
            <p:ph type="subTitle" idx="1"/>
          </p:nvPr>
        </p:nvSpPr>
        <p:spPr>
          <a:xfrm>
            <a:off x="1079863" y="4434098"/>
            <a:ext cx="10319657" cy="15236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Research: Name of university, Name of research representative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CPO: Name of CPO, Name of CPO representative</a:t>
            </a:r>
            <a:endParaRPr/>
          </a:p>
          <a:p>
            <a:pPr marL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200"/>
              <a:buNone/>
            </a:pPr>
            <a:r>
              <a:rPr lang="en-US" sz="2200">
                <a:latin typeface="Arial"/>
                <a:ea typeface="Arial"/>
                <a:cs typeface="Arial"/>
                <a:sym typeface="Arial"/>
              </a:rPr>
              <a:t>(CPO: Commercialization Promotion Organization)</a:t>
            </a:r>
            <a:endParaRPr/>
          </a:p>
          <a:p>
            <a:pPr marL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200"/>
              <a:buNone/>
            </a:pPr>
            <a:endParaRPr sz="2200">
              <a:latin typeface="Arial"/>
              <a:ea typeface="Arial"/>
              <a:cs typeface="Arial"/>
              <a:sym typeface="Arial"/>
            </a:endParaRPr>
          </a:p>
          <a:p>
            <a:pPr marL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endParaRPr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2" name="Google Shape;92;p1"/>
          <p:cNvSpPr txBox="1"/>
          <p:nvPr/>
        </p:nvSpPr>
        <p:spPr>
          <a:xfrm>
            <a:off x="3162988" y="1873007"/>
            <a:ext cx="6094137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Please make your presentation materials </a:t>
            </a:r>
            <a:r>
              <a:rPr lang="en-US" sz="1800" b="0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in English 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2"/>
          <p:cNvSpPr txBox="1">
            <a:spLocks noGrp="1"/>
          </p:cNvSpPr>
          <p:nvPr>
            <p:ph type="title"/>
          </p:nvPr>
        </p:nvSpPr>
        <p:spPr>
          <a:xfrm>
            <a:off x="78722" y="0"/>
            <a:ext cx="12065465" cy="10377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600"/>
              <a:buFont typeface="Arial"/>
              <a:buNone/>
            </a:pPr>
            <a:r>
              <a:rPr lang="en-US" sz="3600" b="1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Problem and Customer (especially, in the US)</a:t>
            </a:r>
            <a:endParaRPr sz="18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9" name="Google Shape;99;p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>
                <a:latin typeface="Arial"/>
                <a:ea typeface="Arial"/>
                <a:cs typeface="Arial"/>
                <a:sym typeface="Arial"/>
              </a:rPr>
              <a:t>2</a:t>
            </a:fld>
            <a:endParaRPr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0" name="Google Shape;100;p2"/>
          <p:cNvSpPr txBox="1"/>
          <p:nvPr/>
        </p:nvSpPr>
        <p:spPr>
          <a:xfrm>
            <a:off x="126536" y="1616929"/>
            <a:ext cx="12065400" cy="378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457200" marR="0" lvl="0" indent="-4572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lang="en-US" sz="2000" b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Who is your </a:t>
            </a:r>
            <a:r>
              <a:rPr lang="en-US" sz="2000" b="1" dirty="0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customer</a:t>
            </a:r>
            <a:r>
              <a:rPr lang="en-US" sz="2000" b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? </a:t>
            </a:r>
            <a:endParaRPr sz="2000" b="1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i="1" dirty="0">
                <a:solidFill>
                  <a:schemeClr val="dk1"/>
                </a:solidFill>
              </a:rPr>
              <a:t>About the specific customer group. Being specific is key.</a:t>
            </a:r>
            <a:r>
              <a:rPr lang="en-US" sz="2000" b="1" dirty="0">
                <a:solidFill>
                  <a:schemeClr val="dk1"/>
                </a:solidFill>
              </a:rPr>
              <a:t> </a:t>
            </a:r>
            <a:endParaRPr dirty="0"/>
          </a:p>
          <a:p>
            <a:pPr marL="914400" marR="0" lvl="1" indent="-3302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None/>
            </a:pPr>
            <a:endParaRPr sz="20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4572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lang="en-US" sz="2000" b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What is the </a:t>
            </a:r>
            <a:r>
              <a:rPr lang="en-US" sz="2000" b="1" dirty="0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customer’s pain</a:t>
            </a:r>
            <a:r>
              <a:rPr lang="en-US" sz="2000" b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especially how serious </a:t>
            </a:r>
            <a:r>
              <a:rPr lang="en-US" sz="2000" b="1" dirty="0">
                <a:solidFill>
                  <a:schemeClr val="dk1"/>
                </a:solidFill>
              </a:rPr>
              <a:t>is the</a:t>
            </a:r>
            <a:r>
              <a:rPr lang="en-US" sz="2000" b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problem? </a:t>
            </a:r>
            <a:endParaRPr sz="2000" i="1" dirty="0">
              <a:solidFill>
                <a:schemeClr val="dk1"/>
              </a:solidFill>
            </a:endParaRPr>
          </a:p>
          <a:p>
            <a:pPr marL="45720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i="1" dirty="0">
                <a:solidFill>
                  <a:schemeClr val="dk1"/>
                </a:solidFill>
              </a:rPr>
              <a:t>About the challenges the customer has and how big is the problem. If possible, try to bring in metrics to describe the magnitude of the problem.</a:t>
            </a:r>
            <a:endParaRPr sz="2000" i="1" dirty="0">
              <a:solidFill>
                <a:schemeClr val="dk1"/>
              </a:solidFill>
            </a:endParaRPr>
          </a:p>
          <a:p>
            <a:pPr marL="45720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000" b="1" dirty="0">
              <a:solidFill>
                <a:schemeClr val="dk1"/>
              </a:solidFill>
            </a:endParaRPr>
          </a:p>
          <a:p>
            <a:pPr marL="457200" marR="0" lvl="0" indent="-3302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endParaRPr sz="2000" b="1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4572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lang="en-US" sz="2000" b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Describe the result of customer </a:t>
            </a:r>
            <a:r>
              <a:rPr lang="en-US" sz="2000" b="1" dirty="0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interview</a:t>
            </a:r>
            <a:r>
              <a:rPr lang="en-US" sz="2000" b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sz="2000" b="1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i="1" dirty="0">
                <a:solidFill>
                  <a:schemeClr val="dk1"/>
                </a:solidFill>
              </a:rPr>
              <a:t>How many users have you spoken to understand the problem space. </a:t>
            </a:r>
            <a:endParaRPr sz="2000" i="1" dirty="0">
              <a:solidFill>
                <a:schemeClr val="dk1"/>
              </a:solidFill>
            </a:endParaRPr>
          </a:p>
          <a:p>
            <a:pPr marL="45720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i="1" dirty="0">
                <a:solidFill>
                  <a:schemeClr val="dk1"/>
                </a:solidFill>
              </a:rPr>
              <a:t>Who are they, what do they do, currently how do they solve the problem at hand.</a:t>
            </a:r>
            <a:r>
              <a:rPr lang="en-US" sz="2000" b="1" i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i="1" dirty="0"/>
          </a:p>
          <a:p>
            <a:pPr marL="457200" marR="0" lvl="0" indent="-3302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endParaRPr sz="2000" b="1" i="1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3"/>
          <p:cNvSpPr txBox="1">
            <a:spLocks noGrp="1"/>
          </p:cNvSpPr>
          <p:nvPr>
            <p:ph type="title"/>
          </p:nvPr>
        </p:nvSpPr>
        <p:spPr>
          <a:xfrm>
            <a:off x="78722" y="0"/>
            <a:ext cx="12065465" cy="10377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600"/>
              <a:buFont typeface="Arial"/>
              <a:buNone/>
            </a:pPr>
            <a:r>
              <a:rPr lang="en-US" sz="3600" b="1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Solution</a:t>
            </a:r>
            <a:endParaRPr sz="18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7" name="Google Shape;107;p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>
                <a:latin typeface="Arial"/>
                <a:ea typeface="Arial"/>
                <a:cs typeface="Arial"/>
                <a:sym typeface="Arial"/>
              </a:rPr>
              <a:t>3</a:t>
            </a:fld>
            <a:endParaRPr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8" name="Google Shape;108;p3"/>
          <p:cNvSpPr txBox="1"/>
          <p:nvPr/>
        </p:nvSpPr>
        <p:spPr>
          <a:xfrm>
            <a:off x="0" y="1512029"/>
            <a:ext cx="12065400" cy="45550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457200" marR="0" lvl="0" indent="-4572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lang="en-US" sz="2000" b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What is your </a:t>
            </a:r>
            <a:r>
              <a:rPr lang="en-US" sz="2000" b="1" dirty="0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product</a:t>
            </a:r>
            <a:r>
              <a:rPr lang="en-US" sz="2000" b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or service? </a:t>
            </a:r>
            <a:endParaRPr sz="2000" b="1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i="1" dirty="0"/>
          </a:p>
          <a:p>
            <a:pPr marL="457200" marR="0" lvl="0" indent="-3302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endParaRPr sz="2000" b="1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4572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lang="en-US" sz="2000" b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How does your product or service </a:t>
            </a:r>
            <a:r>
              <a:rPr lang="en-US" sz="2000" b="1" dirty="0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solve</a:t>
            </a:r>
            <a:r>
              <a:rPr lang="en-US" sz="2000" b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the customer’s pain by its unique value?</a:t>
            </a:r>
            <a:endParaRPr dirty="0"/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i="1" dirty="0">
                <a:solidFill>
                  <a:schemeClr val="dk1"/>
                </a:solidFill>
              </a:rPr>
              <a:t>Please show the prototype image based on your research outcomes. </a:t>
            </a: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i="1" dirty="0">
                <a:solidFill>
                  <a:schemeClr val="dk1"/>
                </a:solidFill>
              </a:rPr>
              <a:t>Show a brief user journey of how your product or solution will help the user to solve their problem/challenge.</a:t>
            </a:r>
            <a:endParaRPr sz="2000" i="1" dirty="0">
              <a:solidFill>
                <a:schemeClr val="dk1"/>
              </a:solidFill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i="1" dirty="0">
                <a:solidFill>
                  <a:schemeClr val="dk1"/>
                </a:solidFill>
              </a:rPr>
              <a:t>User journey - how does it look for the users while using the product or solution to solve their challenge.</a:t>
            </a:r>
            <a:endParaRPr sz="2000" b="1" dirty="0">
              <a:solidFill>
                <a:schemeClr val="dk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000" b="1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000" i="1" dirty="0">
              <a:solidFill>
                <a:schemeClr val="dk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000" b="1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14400" marR="0" lvl="1" indent="-3302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endParaRPr sz="2000" b="1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14400" marR="0" lvl="1" indent="-3302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endParaRPr sz="2000" b="1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60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4"/>
          <p:cNvSpPr txBox="1">
            <a:spLocks noGrp="1"/>
          </p:cNvSpPr>
          <p:nvPr>
            <p:ph type="title"/>
          </p:nvPr>
        </p:nvSpPr>
        <p:spPr>
          <a:xfrm>
            <a:off x="78722" y="0"/>
            <a:ext cx="12065465" cy="10377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600"/>
              <a:buFont typeface="Arial"/>
              <a:buNone/>
            </a:pPr>
            <a:r>
              <a:rPr lang="en-US" sz="3600" b="1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Competitive Advantage (Data, Prototype, IP) </a:t>
            </a:r>
            <a:endParaRPr sz="18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5" name="Google Shape;115;p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>
                <a:latin typeface="Arial"/>
                <a:ea typeface="Arial"/>
                <a:cs typeface="Arial"/>
                <a:sym typeface="Arial"/>
              </a:rPr>
              <a:t>4</a:t>
            </a:fld>
            <a:endParaRPr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6" name="Google Shape;116;p4"/>
          <p:cNvSpPr txBox="1"/>
          <p:nvPr/>
        </p:nvSpPr>
        <p:spPr>
          <a:xfrm>
            <a:off x="205000" y="1025267"/>
            <a:ext cx="11812800" cy="301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lang="en-US" sz="2000" b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What is </a:t>
            </a:r>
            <a:r>
              <a:rPr lang="en-US" sz="2000" b="1" dirty="0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superiority and uniqueness </a:t>
            </a:r>
            <a:r>
              <a:rPr lang="en-US" sz="2000" b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against your competitors? </a:t>
            </a:r>
            <a:endParaRPr sz="2000" b="1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dirty="0">
                <a:solidFill>
                  <a:schemeClr val="dk1"/>
                </a:solidFill>
              </a:rPr>
              <a:t>     </a:t>
            </a:r>
            <a:r>
              <a:rPr lang="en-US" sz="2000" b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How can you </a:t>
            </a:r>
            <a:r>
              <a:rPr lang="en-US" sz="2000" b="1" dirty="0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differentiate</a:t>
            </a:r>
            <a:r>
              <a:rPr lang="en-US" sz="2000" b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against your competitors? How is your </a:t>
            </a:r>
            <a:r>
              <a:rPr lang="en-US" sz="2000" b="1" dirty="0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IP</a:t>
            </a:r>
            <a:r>
              <a:rPr lang="en-US" sz="2000" b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protection?</a:t>
            </a:r>
            <a:br>
              <a:rPr lang="en-US" sz="2000" b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1400" b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sz="2000" b="1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lang="en-US" sz="2000" b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How is your product advantageous against your competitors by showing </a:t>
            </a:r>
            <a:r>
              <a:rPr lang="en-US" sz="2000" b="1" dirty="0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quantitative comparisons </a:t>
            </a:r>
            <a:r>
              <a:rPr lang="en-US" sz="2000" b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with competing products?</a:t>
            </a:r>
            <a:endParaRPr dirty="0"/>
          </a:p>
          <a:p>
            <a:pPr marL="800100" marR="0" lvl="1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lang="en-US" sz="20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Pleases show the data currently available as your foundation.</a:t>
            </a:r>
            <a:endParaRPr sz="2000" b="1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000" b="1" dirty="0">
              <a:solidFill>
                <a:schemeClr val="dk1"/>
              </a:solidFill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000" i="1" dirty="0">
                <a:solidFill>
                  <a:schemeClr val="dk1"/>
                </a:solidFill>
              </a:rPr>
              <a:t>Tell us about similar solution in the market. Your close competitors. What is their offering compared to yours. How are you different from your competitors.</a:t>
            </a:r>
            <a:endParaRPr sz="2000" b="1" dirty="0">
              <a:solidFill>
                <a:schemeClr val="dk1"/>
              </a:solidFill>
            </a:endParaRPr>
          </a:p>
          <a:p>
            <a:pPr marL="457200" marR="0" lvl="1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6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17" name="Google Shape;117;p4"/>
          <p:cNvPicPr preferRelativeResize="0"/>
          <p:nvPr/>
        </p:nvPicPr>
        <p:blipFill rotWithShape="1">
          <a:blip r:embed="rId3">
            <a:alphaModFix/>
          </a:blip>
          <a:srcRect l="4039" t="22322" b="7304"/>
          <a:stretch/>
        </p:blipFill>
        <p:spPr>
          <a:xfrm>
            <a:off x="2298694" y="4239313"/>
            <a:ext cx="2912833" cy="2117026"/>
          </a:xfrm>
          <a:prstGeom prst="rect">
            <a:avLst/>
          </a:prstGeom>
          <a:noFill/>
          <a:ln>
            <a:noFill/>
          </a:ln>
          <a:effectLst>
            <a:outerShdw blurRad="57150" dist="19050" dir="5400000" algn="bl" rotWithShape="0">
              <a:srgbClr val="000000">
                <a:alpha val="49800"/>
              </a:srgbClr>
            </a:outerShdw>
          </a:effectLst>
        </p:spPr>
      </p:pic>
      <p:sp>
        <p:nvSpPr>
          <p:cNvPr id="118" name="Google Shape;118;p4"/>
          <p:cNvSpPr txBox="1"/>
          <p:nvPr/>
        </p:nvSpPr>
        <p:spPr>
          <a:xfrm>
            <a:off x="4555100" y="6356350"/>
            <a:ext cx="1959300" cy="23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100" i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Examples</a:t>
            </a:r>
            <a:endParaRPr sz="2100" i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19" name="Google Shape;119;p4"/>
          <p:cNvPicPr preferRelativeResize="0"/>
          <p:nvPr/>
        </p:nvPicPr>
        <p:blipFill rotWithShape="1">
          <a:blip r:embed="rId4">
            <a:alphaModFix/>
          </a:blip>
          <a:srcRect t="9239"/>
          <a:stretch/>
        </p:blipFill>
        <p:spPr>
          <a:xfrm>
            <a:off x="5422894" y="4239313"/>
            <a:ext cx="3347912" cy="2117038"/>
          </a:xfrm>
          <a:prstGeom prst="rect">
            <a:avLst/>
          </a:prstGeom>
          <a:noFill/>
          <a:ln>
            <a:noFill/>
          </a:ln>
          <a:effectLst>
            <a:outerShdw blurRad="57150" dist="19050" dir="5400000" algn="bl" rotWithShape="0">
              <a:srgbClr val="000000">
                <a:alpha val="49800"/>
              </a:srgbClr>
            </a:outerShdw>
          </a:effec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5"/>
          <p:cNvSpPr txBox="1">
            <a:spLocks noGrp="1"/>
          </p:cNvSpPr>
          <p:nvPr>
            <p:ph type="title"/>
          </p:nvPr>
        </p:nvSpPr>
        <p:spPr>
          <a:xfrm>
            <a:off x="78722" y="0"/>
            <a:ext cx="12065465" cy="10377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600"/>
              <a:buFont typeface="Arial"/>
              <a:buNone/>
            </a:pPr>
            <a:r>
              <a:rPr lang="en-US" sz="3600" b="1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Market Analysis</a:t>
            </a:r>
            <a:endParaRPr sz="3600" strike="sngStrike" dirty="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6" name="Google Shape;126;p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>
                <a:latin typeface="Arial"/>
                <a:ea typeface="Arial"/>
                <a:cs typeface="Arial"/>
                <a:sym typeface="Arial"/>
              </a:rPr>
              <a:t>5</a:t>
            </a:fld>
            <a:endParaRPr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7" name="Google Shape;127;p5"/>
          <p:cNvSpPr txBox="1"/>
          <p:nvPr/>
        </p:nvSpPr>
        <p:spPr>
          <a:xfrm>
            <a:off x="300395" y="1147275"/>
            <a:ext cx="11642223" cy="47704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457200" marR="0" lvl="0" indent="-4572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lang="en-US" sz="2000" b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Define your market</a:t>
            </a:r>
            <a:endParaRPr dirty="0"/>
          </a:p>
          <a:p>
            <a:pPr marL="91440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i="0" u="none" strike="noStrike" cap="none" dirty="0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Major players </a:t>
            </a:r>
            <a:r>
              <a:rPr lang="en-US" sz="20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and their future strategy</a:t>
            </a:r>
            <a:endParaRPr dirty="0"/>
          </a:p>
          <a:p>
            <a:pPr marL="91440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i="1" dirty="0">
                <a:solidFill>
                  <a:schemeClr val="dk1"/>
                </a:solidFill>
              </a:rPr>
              <a:t>How big is the market you are targeting. What is the revenue of current close competitors or similar products or solutions.</a:t>
            </a:r>
            <a:endParaRPr sz="2000" i="1" dirty="0">
              <a:solidFill>
                <a:schemeClr val="dk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i="1" dirty="0">
                <a:solidFill>
                  <a:schemeClr val="dk1"/>
                </a:solidFill>
              </a:rPr>
              <a:t>How many users are you targeting in the coming time (ex. quarterly projections).</a:t>
            </a:r>
            <a:endParaRPr sz="2000" i="1" dirty="0">
              <a:solidFill>
                <a:schemeClr val="dk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i="1" dirty="0">
                <a:solidFill>
                  <a:schemeClr val="dk1"/>
                </a:solidFill>
              </a:rPr>
              <a:t>Price that you are looking at having your solutions. If there is any categories or Tiers in pricing, mention that.</a:t>
            </a:r>
            <a:endParaRPr sz="2000" i="1" dirty="0">
              <a:solidFill>
                <a:schemeClr val="dk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i="1" dirty="0">
                <a:solidFill>
                  <a:schemeClr val="dk1"/>
                </a:solidFill>
              </a:rPr>
              <a:t>What is the revenue you envision to reach over a period of time. (Be as specific as possible, this is more of vision of revenue for a specific timeline.)</a:t>
            </a:r>
            <a:endParaRPr sz="2000" i="1" dirty="0">
              <a:solidFill>
                <a:schemeClr val="dk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000" b="1" dirty="0">
              <a:solidFill>
                <a:schemeClr val="dk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  <a:p>
            <a:pPr marL="457200" marR="0" lvl="0" indent="-3302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endParaRPr sz="2000" b="1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00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14400" marR="0" lvl="1" indent="-3302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endParaRPr sz="2000" b="1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60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8"/>
          <p:cNvSpPr txBox="1">
            <a:spLocks noGrp="1"/>
          </p:cNvSpPr>
          <p:nvPr>
            <p:ph type="title"/>
          </p:nvPr>
        </p:nvSpPr>
        <p:spPr>
          <a:xfrm>
            <a:off x="78722" y="0"/>
            <a:ext cx="12065465" cy="10377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600"/>
              <a:buFont typeface="Arial"/>
              <a:buNone/>
            </a:pPr>
            <a:r>
              <a:rPr lang="en-US" sz="3600" b="1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Milestones</a:t>
            </a:r>
            <a:endParaRPr sz="18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0" name="Google Shape;150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>
                <a:latin typeface="Arial"/>
                <a:ea typeface="Arial"/>
                <a:cs typeface="Arial"/>
                <a:sym typeface="Arial"/>
              </a:rPr>
              <a:t>6</a:t>
            </a:fld>
            <a:endParaRPr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1" name="Google Shape;151;p8"/>
          <p:cNvSpPr txBox="1"/>
          <p:nvPr/>
        </p:nvSpPr>
        <p:spPr>
          <a:xfrm>
            <a:off x="78722" y="1124498"/>
            <a:ext cx="11395800" cy="40933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2000"/>
              <a:buFont typeface="Arial"/>
              <a:buChar char="•"/>
            </a:pPr>
            <a:r>
              <a:rPr lang="en-US" sz="2000" b="1" dirty="0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Goals and milestones</a:t>
            </a:r>
            <a:r>
              <a:rPr lang="en-US" sz="2000" b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at the end of </a:t>
            </a:r>
            <a:r>
              <a:rPr lang="en-US" sz="2000" b="1" dirty="0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September</a:t>
            </a:r>
            <a:r>
              <a:rPr lang="en-US" sz="2000" b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this year</a:t>
            </a:r>
            <a:endParaRPr dirty="0"/>
          </a:p>
          <a:p>
            <a:pPr marL="803275" lvl="3" indent="-360363">
              <a:buClr>
                <a:schemeClr val="dk1"/>
              </a:buClr>
              <a:buSzPts val="2000"/>
              <a:buFont typeface="Arial"/>
              <a:buChar char="●"/>
            </a:pPr>
            <a:r>
              <a:rPr lang="en-US" sz="20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Overall goals</a:t>
            </a:r>
          </a:p>
          <a:p>
            <a:pPr marL="914400" marR="0" lvl="1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○"/>
            </a:pPr>
            <a:r>
              <a:rPr lang="en-US" sz="20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Business goals</a:t>
            </a:r>
            <a:endParaRPr sz="2000" b="1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14400" marR="0" lvl="1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○"/>
            </a:pPr>
            <a:r>
              <a:rPr lang="en-US" sz="20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Technology goals</a:t>
            </a:r>
            <a:endParaRPr sz="2000" i="1" dirty="0">
              <a:solidFill>
                <a:schemeClr val="dk1"/>
              </a:solidFill>
            </a:endParaRPr>
          </a:p>
          <a:p>
            <a:pPr marL="800100" marR="0" lvl="1" indent="-215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endParaRPr sz="2000" b="1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2000"/>
              <a:buFont typeface="Arial"/>
              <a:buChar char="•"/>
            </a:pPr>
            <a:r>
              <a:rPr lang="en-US" sz="2000" b="1" dirty="0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Goals and milestones </a:t>
            </a:r>
            <a:r>
              <a:rPr lang="en-US" sz="2000" b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at the end of </a:t>
            </a:r>
            <a:r>
              <a:rPr lang="en-US" sz="2000" b="1" dirty="0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March</a:t>
            </a:r>
            <a:r>
              <a:rPr lang="en-US" sz="2000" b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next year</a:t>
            </a:r>
            <a:endParaRPr dirty="0"/>
          </a:p>
          <a:p>
            <a:pPr marL="800100" marR="0" lvl="1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lang="en-US" sz="20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Overall goals</a:t>
            </a:r>
            <a:endParaRPr sz="2000" b="1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1081088" marR="0" lvl="2" indent="-277813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■"/>
            </a:pPr>
            <a:r>
              <a:rPr lang="en-US" sz="20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Business goals</a:t>
            </a:r>
            <a:endParaRPr sz="2000" b="1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1081088" marR="0" lvl="2" indent="-277813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■"/>
            </a:pPr>
            <a:r>
              <a:rPr lang="en-US" sz="20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Technology goals</a:t>
            </a:r>
            <a:endParaRPr dirty="0"/>
          </a:p>
          <a:p>
            <a:pPr marL="1081088" marR="0" lvl="2" indent="-277813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■"/>
            </a:pPr>
            <a:r>
              <a:rPr lang="en-US" sz="20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Team building goals</a:t>
            </a:r>
            <a:endParaRPr sz="2000" b="1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800100" marR="0" lvl="1" indent="-215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endParaRPr sz="2000" b="1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1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lang="en-US" sz="2000" i="1" dirty="0">
                <a:solidFill>
                  <a:schemeClr val="dk1"/>
                </a:solidFill>
              </a:rPr>
              <a:t>Milestone in terms of user interviews, product development, MVP rollouts, outreach to potential partners/collaborators/users, etc. </a:t>
            </a:r>
            <a:endParaRPr sz="1600" dirty="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9"/>
          <p:cNvSpPr txBox="1">
            <a:spLocks noGrp="1"/>
          </p:cNvSpPr>
          <p:nvPr>
            <p:ph type="title"/>
          </p:nvPr>
        </p:nvSpPr>
        <p:spPr>
          <a:xfrm>
            <a:off x="78722" y="0"/>
            <a:ext cx="12065465" cy="10377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600"/>
              <a:buFont typeface="Arial"/>
              <a:buNone/>
            </a:pPr>
            <a:r>
              <a:rPr lang="en-US" sz="3600" b="1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Team</a:t>
            </a:r>
            <a:endParaRPr sz="36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8" name="Google Shape;158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>
                <a:latin typeface="Arial"/>
                <a:ea typeface="Arial"/>
                <a:cs typeface="Arial"/>
                <a:sym typeface="Arial"/>
              </a:rPr>
              <a:t>7</a:t>
            </a:fld>
            <a:endParaRPr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9" name="Google Shape;159;p9"/>
          <p:cNvSpPr txBox="1"/>
          <p:nvPr/>
        </p:nvSpPr>
        <p:spPr>
          <a:xfrm>
            <a:off x="126535" y="1406688"/>
            <a:ext cx="12017700" cy="34162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lang="en-US" sz="2000" b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The strength, role, and responsibility of each member in your current or future team</a:t>
            </a:r>
            <a:endParaRPr sz="2000" b="1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000" i="1" dirty="0">
              <a:solidFill>
                <a:schemeClr val="dk1"/>
              </a:solidFill>
            </a:endParaRPr>
          </a:p>
          <a:p>
            <a:pPr marL="45720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i="1" dirty="0">
                <a:solidFill>
                  <a:schemeClr val="dk1"/>
                </a:solidFill>
              </a:rPr>
              <a:t>Tell about your team (each member) their roles and responsibilities in the team (title) and expertise. </a:t>
            </a:r>
            <a:endParaRPr sz="2000" i="1" dirty="0">
              <a:solidFill>
                <a:schemeClr val="dk1"/>
              </a:solidFill>
            </a:endParaRPr>
          </a:p>
          <a:p>
            <a:pPr marL="45720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i="1" dirty="0">
                <a:solidFill>
                  <a:schemeClr val="dk1"/>
                </a:solidFill>
              </a:rPr>
              <a:t>Mention any advisors or mentors you have. University support or clubs that had supported you in this venture.</a:t>
            </a:r>
            <a:endParaRPr sz="2000" i="1" dirty="0">
              <a:solidFill>
                <a:schemeClr val="dk1"/>
              </a:solidFill>
            </a:endParaRPr>
          </a:p>
          <a:p>
            <a:pPr marL="45720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000" i="1" dirty="0">
              <a:solidFill>
                <a:schemeClr val="dk1"/>
              </a:solidFill>
            </a:endParaRPr>
          </a:p>
          <a:p>
            <a:pPr marL="45720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000" i="1" dirty="0">
              <a:solidFill>
                <a:schemeClr val="dk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endParaRPr sz="2000" b="1" i="0" u="none" strike="noStrik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000" b="1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14400" marR="0" lvl="1" indent="-3302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endParaRPr sz="2000" b="1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60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メイリオ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139</TotalTime>
  <Words>551</Words>
  <Application>Microsoft Office PowerPoint</Application>
  <PresentationFormat>ワイド画面</PresentationFormat>
  <Paragraphs>83</Paragraphs>
  <Slides>7</Slides>
  <Notes>7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7</vt:i4>
      </vt:variant>
    </vt:vector>
  </HeadingPairs>
  <TitlesOfParts>
    <vt:vector size="11" baseType="lpstr">
      <vt:lpstr>Noto Sans Symbols</vt:lpstr>
      <vt:lpstr>Arial</vt:lpstr>
      <vt:lpstr>Calibri</vt:lpstr>
      <vt:lpstr>メイリオ</vt:lpstr>
      <vt:lpstr> Title of the business   </vt:lpstr>
      <vt:lpstr>Problem and Customer (especially, in the US)</vt:lpstr>
      <vt:lpstr>Solution</vt:lpstr>
      <vt:lpstr>Competitive Advantage (Data, Prototype, IP) </vt:lpstr>
      <vt:lpstr>Market Analysis</vt:lpstr>
      <vt:lpstr>Milestones</vt:lpstr>
      <vt:lpstr>Team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miyawaki</dc:creator>
  <cp:lastModifiedBy>平田　幹人</cp:lastModifiedBy>
  <cp:revision>10</cp:revision>
  <dcterms:created xsi:type="dcterms:W3CDTF">2022-01-31T00:06:27Z</dcterms:created>
  <dcterms:modified xsi:type="dcterms:W3CDTF">2024-12-21T07:01:53Z</dcterms:modified>
</cp:coreProperties>
</file>